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68"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34F"/>
    <a:srgbClr val="FF5050"/>
    <a:srgbClr val="1D691F"/>
    <a:srgbClr val="000000"/>
    <a:srgbClr val="A82265"/>
    <a:srgbClr val="C82A0A"/>
    <a:srgbClr val="7228AA"/>
    <a:srgbClr val="1E3CD2"/>
    <a:srgbClr val="FF6699"/>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831" autoAdjust="0"/>
  </p:normalViewPr>
  <p:slideViewPr>
    <p:cSldViewPr>
      <p:cViewPr>
        <p:scale>
          <a:sx n="70" d="100"/>
          <a:sy n="70" d="100"/>
        </p:scale>
        <p:origin x="-516"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5BFF99-0E90-476C-8047-49AB0ABCC1AE}" type="datetimeFigureOut">
              <a:rPr lang="en-NZ" smtClean="0"/>
              <a:pPr/>
              <a:t>11/12/2012</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22B2FE-7961-4252-B576-19781F48CC71}"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022B2FE-7961-4252-B576-19781F48CC71}" type="slidenum">
              <a:rPr lang="en-NZ" smtClean="0"/>
              <a:pPr/>
              <a:t>11</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8E7D34-FA76-4C9A-98D4-F04BAA17D22F}" type="datetimeFigureOut">
              <a:rPr lang="en-NZ" smtClean="0"/>
              <a:pPr/>
              <a:t>11/12/2012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15FAA416-76CA-4C28-8D78-ACD08C1D58D2}"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8E7D34-FA76-4C9A-98D4-F04BAA17D22F}" type="datetimeFigureOut">
              <a:rPr lang="en-NZ" smtClean="0"/>
              <a:pPr/>
              <a:t>11/12/2012</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FAA416-76CA-4C28-8D78-ACD08C1D58D2}"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file:///C:\Users\Akosita\AppData\Local\Microsoft\Windows\Temporary%20Internet%20Files\Content.IE5\A6W6QKPZ\MS900441696%5b1%5d.wav"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cstate="print"/>
          <a:srcRect/>
          <a:stretch>
            <a:fillRect/>
          </a:stretch>
        </p:blipFill>
        <p:spPr bwMode="auto">
          <a:xfrm>
            <a:off x="1691680" y="692696"/>
            <a:ext cx="2281179" cy="2877861"/>
          </a:xfrm>
          <a:prstGeom prst="rect">
            <a:avLst/>
          </a:prstGeom>
          <a:noFill/>
          <a:ln w="9525">
            <a:noFill/>
            <a:miter lim="800000"/>
            <a:headEnd/>
            <a:tailEnd/>
          </a:ln>
        </p:spPr>
      </p:pic>
      <p:sp>
        <p:nvSpPr>
          <p:cNvPr id="2" name="Title 1"/>
          <p:cNvSpPr>
            <a:spLocks noGrp="1"/>
          </p:cNvSpPr>
          <p:nvPr>
            <p:ph type="ctrTitle"/>
          </p:nvPr>
        </p:nvSpPr>
        <p:spPr>
          <a:xfrm>
            <a:off x="827584" y="908720"/>
            <a:ext cx="7772400" cy="1470025"/>
          </a:xfrm>
        </p:spPr>
        <p:txBody>
          <a:bodyPr>
            <a:normAutofit/>
          </a:bodyPr>
          <a:lstStyle/>
          <a:p>
            <a:r>
              <a:rPr lang="en-NZ" sz="6600" dirty="0" smtClean="0">
                <a:solidFill>
                  <a:srgbClr val="0070C0"/>
                </a:solidFill>
              </a:rPr>
              <a:t>The Legend of </a:t>
            </a:r>
            <a:r>
              <a:rPr lang="en-NZ" sz="6600" dirty="0">
                <a:solidFill>
                  <a:srgbClr val="0070C0"/>
                </a:solidFill>
              </a:rPr>
              <a:t>K</a:t>
            </a:r>
            <a:r>
              <a:rPr lang="en-NZ" sz="6600" dirty="0" smtClean="0">
                <a:solidFill>
                  <a:srgbClr val="0070C0"/>
                </a:solidFill>
              </a:rPr>
              <a:t>orra</a:t>
            </a:r>
            <a:endParaRPr lang="en-NZ" sz="6600" dirty="0">
              <a:solidFill>
                <a:srgbClr val="0070C0"/>
              </a:solidFill>
            </a:endParaRPr>
          </a:p>
        </p:txBody>
      </p:sp>
      <p:sp>
        <p:nvSpPr>
          <p:cNvPr id="3" name="Subtitle 2"/>
          <p:cNvSpPr>
            <a:spLocks noGrp="1"/>
          </p:cNvSpPr>
          <p:nvPr>
            <p:ph type="subTitle" idx="1"/>
          </p:nvPr>
        </p:nvSpPr>
        <p:spPr>
          <a:xfrm>
            <a:off x="1403648" y="3212976"/>
            <a:ext cx="6400800" cy="1752600"/>
          </a:xfrm>
        </p:spPr>
        <p:txBody>
          <a:bodyPr/>
          <a:lstStyle/>
          <a:p>
            <a:r>
              <a:rPr lang="en-NZ" dirty="0" smtClean="0">
                <a:solidFill>
                  <a:srgbClr val="FF6699"/>
                </a:solidFill>
              </a:rPr>
              <a:t>By Raiha</a:t>
            </a:r>
          </a:p>
          <a:p>
            <a:endParaRPr lang="en-NZ" dirty="0">
              <a:solidFill>
                <a:schemeClr val="tx1"/>
              </a:solidFill>
            </a:endParaRPr>
          </a:p>
          <a:p>
            <a:endParaRPr lang="en-NZ" dirty="0" smtClean="0">
              <a:solidFill>
                <a:schemeClr val="tx1"/>
              </a:solidFill>
            </a:endParaRPr>
          </a:p>
          <a:p>
            <a:endParaRPr lang="en-NZ" dirty="0">
              <a:solidFill>
                <a:schemeClr val="tx1"/>
              </a:solidFill>
            </a:endParaRPr>
          </a:p>
          <a:p>
            <a:endParaRPr lang="en-NZ" dirty="0">
              <a:solidFill>
                <a:schemeClr val="tx1"/>
              </a:solidFill>
            </a:endParaRPr>
          </a:p>
        </p:txBody>
      </p:sp>
      <p:pic>
        <p:nvPicPr>
          <p:cNvPr id="1027" name="Picture 3"/>
          <p:cNvPicPr>
            <a:picLocks noChangeAspect="1" noChangeArrowheads="1"/>
          </p:cNvPicPr>
          <p:nvPr/>
        </p:nvPicPr>
        <p:blipFill>
          <a:blip r:embed="rId4" cstate="print"/>
          <a:srcRect l="8250" t="2940" r="10896"/>
          <a:stretch>
            <a:fillRect/>
          </a:stretch>
        </p:blipFill>
        <p:spPr bwMode="auto">
          <a:xfrm rot="989480">
            <a:off x="516386" y="3808895"/>
            <a:ext cx="3528392" cy="237743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5436096" y="3140968"/>
            <a:ext cx="3438525" cy="3067050"/>
          </a:xfrm>
          <a:prstGeom prst="rect">
            <a:avLst/>
          </a:prstGeom>
          <a:noFill/>
          <a:ln w="9525">
            <a:noFill/>
            <a:miter lim="800000"/>
            <a:headEnd/>
            <a:tailEnd/>
          </a:ln>
        </p:spPr>
      </p:pic>
      <p:pic>
        <p:nvPicPr>
          <p:cNvPr id="7" name="MS900441696[1].wav">
            <a:hlinkClick r:id="" action="ppaction://media"/>
          </p:cNvPr>
          <p:cNvPicPr>
            <a:picLocks noRot="1" noChangeAspect="1"/>
          </p:cNvPicPr>
          <p:nvPr>
            <a:audioFile r:link="rId1"/>
          </p:nvPr>
        </p:nvPicPr>
        <p:blipFill>
          <a:blip r:embed="rId6" cstate="print"/>
          <a:stretch>
            <a:fillRect/>
          </a:stretch>
        </p:blipFill>
        <p:spPr>
          <a:xfrm>
            <a:off x="6876256" y="908720"/>
            <a:ext cx="720080" cy="720080"/>
          </a:xfrm>
          <a:prstGeom prst="rect">
            <a:avLst/>
          </a:prstGeom>
        </p:spPr>
      </p:pic>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r="3129" b="9681"/>
          <a:stretch>
            <a:fillRect/>
          </a:stretch>
        </p:blipFill>
        <p:spPr bwMode="auto">
          <a:xfrm>
            <a:off x="0" y="-1"/>
            <a:ext cx="9144000" cy="6858001"/>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A82265"/>
                </a:solidFill>
              </a:rPr>
              <a:t>AMON</a:t>
            </a:r>
            <a:endParaRPr lang="en-NZ" dirty="0">
              <a:solidFill>
                <a:srgbClr val="A82265"/>
              </a:solidFill>
            </a:endParaRPr>
          </a:p>
        </p:txBody>
      </p:sp>
      <p:sp>
        <p:nvSpPr>
          <p:cNvPr id="3" name="Content Placeholder 2"/>
          <p:cNvSpPr>
            <a:spLocks noGrp="1"/>
          </p:cNvSpPr>
          <p:nvPr>
            <p:ph idx="1"/>
          </p:nvPr>
        </p:nvSpPr>
        <p:spPr/>
        <p:txBody>
          <a:bodyPr/>
          <a:lstStyle/>
          <a:p>
            <a:r>
              <a:rPr lang="en-NZ" sz="1800" b="1" cap="all" dirty="0" smtClean="0">
                <a:solidFill>
                  <a:srgbClr val="FF6699"/>
                </a:solidFill>
              </a:rPr>
              <a:t>AMON</a:t>
            </a:r>
          </a:p>
          <a:p>
            <a:pPr>
              <a:buNone/>
            </a:pPr>
            <a:r>
              <a:rPr lang="en-NZ" sz="1800" b="1" cap="all" dirty="0" smtClean="0">
                <a:solidFill>
                  <a:srgbClr val="FF6699"/>
                </a:solidFill>
              </a:rPr>
              <a:t>       </a:t>
            </a:r>
            <a:r>
              <a:rPr lang="en-NZ" sz="1800" b="1" dirty="0">
                <a:solidFill>
                  <a:srgbClr val="FF6699"/>
                </a:solidFill>
              </a:rPr>
              <a:t>Little is known about the mysterious </a:t>
            </a:r>
            <a:endParaRPr lang="en-NZ" sz="1800" b="1" dirty="0" smtClean="0">
              <a:solidFill>
                <a:srgbClr val="FF6699"/>
              </a:solidFill>
            </a:endParaRPr>
          </a:p>
          <a:p>
            <a:pPr>
              <a:buNone/>
            </a:pPr>
            <a:r>
              <a:rPr lang="en-NZ" sz="1800" b="1" dirty="0">
                <a:solidFill>
                  <a:srgbClr val="FF6699"/>
                </a:solidFill>
              </a:rPr>
              <a:t> </a:t>
            </a:r>
            <a:r>
              <a:rPr lang="en-NZ" sz="1800" b="1" dirty="0" smtClean="0">
                <a:solidFill>
                  <a:srgbClr val="FF6699"/>
                </a:solidFill>
              </a:rPr>
              <a:t>      leader </a:t>
            </a:r>
            <a:r>
              <a:rPr lang="en-NZ" sz="1800" b="1" dirty="0">
                <a:solidFill>
                  <a:srgbClr val="FF6699"/>
                </a:solidFill>
              </a:rPr>
              <a:t>of the anti-bending revolution. </a:t>
            </a:r>
            <a:r>
              <a:rPr lang="en-NZ" sz="1800" b="1" dirty="0" smtClean="0">
                <a:solidFill>
                  <a:srgbClr val="FF6699"/>
                </a:solidFill>
              </a:rPr>
              <a:t>He</a:t>
            </a:r>
          </a:p>
          <a:p>
            <a:pPr>
              <a:buNone/>
            </a:pPr>
            <a:r>
              <a:rPr lang="en-NZ" sz="1800" b="1" dirty="0">
                <a:solidFill>
                  <a:srgbClr val="FF6699"/>
                </a:solidFill>
              </a:rPr>
              <a:t> </a:t>
            </a:r>
            <a:r>
              <a:rPr lang="en-NZ" sz="1800" b="1" dirty="0" smtClean="0">
                <a:solidFill>
                  <a:srgbClr val="FF6699"/>
                </a:solidFill>
              </a:rPr>
              <a:t>      </a:t>
            </a:r>
            <a:r>
              <a:rPr lang="en-NZ" sz="1800" b="1" dirty="0">
                <a:solidFill>
                  <a:srgbClr val="FF6699"/>
                </a:solidFill>
              </a:rPr>
              <a:t>wears a mask to conceal his face. </a:t>
            </a:r>
            <a:r>
              <a:rPr lang="en-NZ" sz="1800" b="1" dirty="0" smtClean="0">
                <a:solidFill>
                  <a:srgbClr val="FF6699"/>
                </a:solidFill>
              </a:rPr>
              <a:t>He</a:t>
            </a:r>
          </a:p>
          <a:p>
            <a:pPr>
              <a:buNone/>
            </a:pPr>
            <a:r>
              <a:rPr lang="en-NZ" sz="1800" b="1" dirty="0">
                <a:solidFill>
                  <a:srgbClr val="FF6699"/>
                </a:solidFill>
              </a:rPr>
              <a:t> </a:t>
            </a:r>
            <a:r>
              <a:rPr lang="en-NZ" sz="1800" b="1" dirty="0" smtClean="0">
                <a:solidFill>
                  <a:srgbClr val="FF6699"/>
                </a:solidFill>
              </a:rPr>
              <a:t>      </a:t>
            </a:r>
            <a:r>
              <a:rPr lang="en-NZ" sz="1800" b="1" dirty="0">
                <a:solidFill>
                  <a:srgbClr val="FF6699"/>
                </a:solidFill>
              </a:rPr>
              <a:t>is a nimble, stealthy fighter who </a:t>
            </a:r>
            <a:endParaRPr lang="en-NZ" sz="1800" b="1" dirty="0" smtClean="0">
              <a:solidFill>
                <a:srgbClr val="FF6699"/>
              </a:solidFill>
            </a:endParaRPr>
          </a:p>
          <a:p>
            <a:pPr>
              <a:buNone/>
            </a:pPr>
            <a:r>
              <a:rPr lang="en-NZ" sz="1800" b="1" dirty="0">
                <a:solidFill>
                  <a:srgbClr val="FF6699"/>
                </a:solidFill>
              </a:rPr>
              <a:t> </a:t>
            </a:r>
            <a:r>
              <a:rPr lang="en-NZ" sz="1800" b="1" dirty="0" smtClean="0">
                <a:solidFill>
                  <a:srgbClr val="FF6699"/>
                </a:solidFill>
              </a:rPr>
              <a:t>     shows </a:t>
            </a:r>
            <a:r>
              <a:rPr lang="en-NZ" sz="1800" b="1" dirty="0">
                <a:solidFill>
                  <a:srgbClr val="FF6699"/>
                </a:solidFill>
              </a:rPr>
              <a:t>no fear even against </a:t>
            </a:r>
            <a:r>
              <a:rPr lang="en-NZ" sz="1800" b="1" dirty="0" smtClean="0">
                <a:solidFill>
                  <a:srgbClr val="FF6699"/>
                </a:solidFill>
              </a:rPr>
              <a:t>the</a:t>
            </a:r>
          </a:p>
          <a:p>
            <a:pPr>
              <a:buNone/>
            </a:pPr>
            <a:r>
              <a:rPr lang="en-NZ" sz="1800" b="1" dirty="0">
                <a:solidFill>
                  <a:srgbClr val="FF6699"/>
                </a:solidFill>
              </a:rPr>
              <a:t> </a:t>
            </a:r>
            <a:r>
              <a:rPr lang="en-NZ" sz="1800" b="1" dirty="0" smtClean="0">
                <a:solidFill>
                  <a:srgbClr val="FF6699"/>
                </a:solidFill>
              </a:rPr>
              <a:t>      </a:t>
            </a:r>
            <a:r>
              <a:rPr lang="en-NZ" sz="1800" b="1" dirty="0">
                <a:solidFill>
                  <a:srgbClr val="FF6699"/>
                </a:solidFill>
              </a:rPr>
              <a:t>highest-level bender. His ultimate goal </a:t>
            </a:r>
            <a:r>
              <a:rPr lang="en-NZ" sz="1800" b="1" dirty="0" smtClean="0">
                <a:solidFill>
                  <a:srgbClr val="FF6699"/>
                </a:solidFill>
              </a:rPr>
              <a:t>is</a:t>
            </a:r>
          </a:p>
          <a:p>
            <a:pPr>
              <a:buNone/>
            </a:pPr>
            <a:r>
              <a:rPr lang="en-NZ" sz="1800" b="1" dirty="0">
                <a:solidFill>
                  <a:srgbClr val="FF6699"/>
                </a:solidFill>
              </a:rPr>
              <a:t> </a:t>
            </a:r>
            <a:r>
              <a:rPr lang="en-NZ" sz="1800" b="1" dirty="0" smtClean="0">
                <a:solidFill>
                  <a:srgbClr val="FF6699"/>
                </a:solidFill>
              </a:rPr>
              <a:t>       </a:t>
            </a:r>
            <a:r>
              <a:rPr lang="en-NZ" sz="1800" b="1" dirty="0">
                <a:solidFill>
                  <a:srgbClr val="FF6699"/>
                </a:solidFill>
              </a:rPr>
              <a:t>to rid the world of bending</a:t>
            </a:r>
            <a:r>
              <a:rPr lang="en-NZ" sz="1800" b="1" dirty="0" smtClean="0">
                <a:solidFill>
                  <a:srgbClr val="FF6699"/>
                </a:solidFill>
              </a:rPr>
              <a:t>. He is actually</a:t>
            </a:r>
          </a:p>
          <a:p>
            <a:pPr>
              <a:buNone/>
            </a:pPr>
            <a:r>
              <a:rPr lang="en-NZ" sz="1800" b="1" dirty="0">
                <a:solidFill>
                  <a:srgbClr val="FF6699"/>
                </a:solidFill>
              </a:rPr>
              <a:t> </a:t>
            </a:r>
            <a:r>
              <a:rPr lang="en-NZ" sz="1800" b="1" dirty="0" smtClean="0">
                <a:solidFill>
                  <a:srgbClr val="FF6699"/>
                </a:solidFill>
              </a:rPr>
              <a:t>      a waterbender and bloodbender. Amon also</a:t>
            </a:r>
          </a:p>
          <a:p>
            <a:pPr>
              <a:buNone/>
            </a:pPr>
            <a:r>
              <a:rPr lang="en-NZ" sz="1800" b="1" dirty="0">
                <a:solidFill>
                  <a:srgbClr val="FF6699"/>
                </a:solidFill>
              </a:rPr>
              <a:t> </a:t>
            </a:r>
            <a:r>
              <a:rPr lang="en-NZ" sz="1800" b="1" dirty="0" smtClean="0">
                <a:solidFill>
                  <a:srgbClr val="FF6699"/>
                </a:solidFill>
              </a:rPr>
              <a:t>       can take away peoples bending</a:t>
            </a:r>
          </a:p>
          <a:p>
            <a:pPr>
              <a:buNone/>
            </a:pPr>
            <a:r>
              <a:rPr lang="en-NZ" sz="1800" b="1" dirty="0">
                <a:solidFill>
                  <a:srgbClr val="FF6699"/>
                </a:solidFill>
              </a:rPr>
              <a:t> </a:t>
            </a:r>
            <a:r>
              <a:rPr lang="en-NZ" sz="1800" b="1" dirty="0" smtClean="0">
                <a:solidFill>
                  <a:srgbClr val="FF6699"/>
                </a:solidFill>
              </a:rPr>
              <a:t>       using his bloodbending</a:t>
            </a:r>
            <a:endParaRPr lang="en-NZ" sz="1800" b="1" cap="all" dirty="0">
              <a:solidFill>
                <a:srgbClr val="FF6699"/>
              </a:solidFill>
            </a:endParaRPr>
          </a:p>
        </p:txBody>
      </p:sp>
      <p:pic>
        <p:nvPicPr>
          <p:cNvPr id="9218" name="Picture 2"/>
          <p:cNvPicPr>
            <a:picLocks noChangeAspect="1" noChangeArrowheads="1"/>
          </p:cNvPicPr>
          <p:nvPr/>
        </p:nvPicPr>
        <p:blipFill>
          <a:blip r:embed="rId3" cstate="print"/>
          <a:srcRect/>
          <a:stretch>
            <a:fillRect/>
          </a:stretch>
        </p:blipFill>
        <p:spPr bwMode="auto">
          <a:xfrm>
            <a:off x="5148064" y="1844823"/>
            <a:ext cx="3456384" cy="3779119"/>
          </a:xfrm>
          <a:prstGeom prst="rect">
            <a:avLst/>
          </a:prstGeom>
          <a:noFill/>
          <a:ln w="9525">
            <a:noFill/>
            <a:miter lim="800000"/>
            <a:headEnd/>
            <a:tailEnd/>
          </a:ln>
        </p:spPr>
      </p:pic>
    </p:spTree>
  </p:cSld>
  <p:clrMapOvr>
    <a:masterClrMapping/>
  </p:clrMapOvr>
  <p:transition spd="med">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chemeClr val="bg2">
                    <a:lumMod val="50000"/>
                  </a:schemeClr>
                </a:solidFill>
              </a:rPr>
              <a:t>NAGA</a:t>
            </a:r>
            <a:endParaRPr lang="en-NZ" dirty="0">
              <a:solidFill>
                <a:schemeClr val="bg2">
                  <a:lumMod val="50000"/>
                </a:schemeClr>
              </a:solidFill>
            </a:endParaRPr>
          </a:p>
        </p:txBody>
      </p:sp>
      <p:sp>
        <p:nvSpPr>
          <p:cNvPr id="3" name="Content Placeholder 2"/>
          <p:cNvSpPr>
            <a:spLocks noGrp="1"/>
          </p:cNvSpPr>
          <p:nvPr>
            <p:ph idx="1"/>
          </p:nvPr>
        </p:nvSpPr>
        <p:spPr>
          <a:xfrm>
            <a:off x="179512" y="1412776"/>
            <a:ext cx="8229600" cy="4525963"/>
          </a:xfrm>
        </p:spPr>
        <p:txBody>
          <a:bodyPr>
            <a:normAutofit/>
          </a:bodyPr>
          <a:lstStyle/>
          <a:p>
            <a:r>
              <a:rPr lang="en-NZ" sz="2200" b="1" cap="all" dirty="0">
                <a:solidFill>
                  <a:srgbClr val="E9434F"/>
                </a:solidFill>
              </a:rPr>
              <a:t>NAGA</a:t>
            </a:r>
          </a:p>
          <a:p>
            <a:pPr>
              <a:buNone/>
            </a:pPr>
            <a:r>
              <a:rPr lang="en-NZ" sz="2200" b="1" dirty="0" smtClean="0">
                <a:solidFill>
                  <a:srgbClr val="E9434F"/>
                </a:solidFill>
              </a:rPr>
              <a:t>    Korra's </a:t>
            </a:r>
            <a:r>
              <a:rPr lang="en-NZ" sz="2200" b="1" dirty="0">
                <a:solidFill>
                  <a:srgbClr val="E9434F"/>
                </a:solidFill>
              </a:rPr>
              <a:t>polar bear-dog is her </a:t>
            </a:r>
            <a:r>
              <a:rPr lang="en-NZ" sz="2200" b="1" dirty="0" smtClean="0">
                <a:solidFill>
                  <a:srgbClr val="E9434F"/>
                </a:solidFill>
              </a:rPr>
              <a:t>loyal</a:t>
            </a:r>
          </a:p>
          <a:p>
            <a:pPr>
              <a:buNone/>
            </a:pPr>
            <a:r>
              <a:rPr lang="en-NZ" sz="2200" b="1" dirty="0">
                <a:solidFill>
                  <a:srgbClr val="E9434F"/>
                </a:solidFill>
              </a:rPr>
              <a:t> </a:t>
            </a:r>
            <a:r>
              <a:rPr lang="en-NZ" sz="2200" b="1" dirty="0" smtClean="0">
                <a:solidFill>
                  <a:srgbClr val="E9434F"/>
                </a:solidFill>
              </a:rPr>
              <a:t>   </a:t>
            </a:r>
            <a:r>
              <a:rPr lang="en-NZ" sz="2200" b="1" dirty="0">
                <a:solidFill>
                  <a:srgbClr val="E9434F"/>
                </a:solidFill>
              </a:rPr>
              <a:t>companion and main mode of transportation</a:t>
            </a:r>
            <a:r>
              <a:rPr lang="en-NZ" sz="2200" b="1" dirty="0" smtClean="0">
                <a:solidFill>
                  <a:srgbClr val="E9434F"/>
                </a:solidFill>
              </a:rPr>
              <a:t>.</a:t>
            </a:r>
          </a:p>
          <a:p>
            <a:pPr>
              <a:buNone/>
            </a:pPr>
            <a:r>
              <a:rPr lang="en-NZ" sz="2200" b="1" dirty="0">
                <a:solidFill>
                  <a:srgbClr val="E9434F"/>
                </a:solidFill>
              </a:rPr>
              <a:t> </a:t>
            </a:r>
            <a:r>
              <a:rPr lang="en-NZ" sz="2200" b="1" dirty="0" smtClean="0">
                <a:solidFill>
                  <a:srgbClr val="E9434F"/>
                </a:solidFill>
              </a:rPr>
              <a:t>   </a:t>
            </a:r>
            <a:r>
              <a:rPr lang="en-NZ" sz="2200" b="1" dirty="0">
                <a:solidFill>
                  <a:srgbClr val="E9434F"/>
                </a:solidFill>
              </a:rPr>
              <a:t>Historically, this creature was </a:t>
            </a:r>
            <a:r>
              <a:rPr lang="en-NZ" sz="2200" b="1" dirty="0" smtClean="0">
                <a:solidFill>
                  <a:srgbClr val="E9434F"/>
                </a:solidFill>
              </a:rPr>
              <a:t>feared</a:t>
            </a:r>
          </a:p>
          <a:p>
            <a:pPr>
              <a:buNone/>
            </a:pPr>
            <a:r>
              <a:rPr lang="en-NZ" sz="2200" b="1" dirty="0" smtClean="0">
                <a:solidFill>
                  <a:srgbClr val="E9434F"/>
                </a:solidFill>
              </a:rPr>
              <a:t>    and </a:t>
            </a:r>
            <a:r>
              <a:rPr lang="en-NZ" sz="2200" b="1" dirty="0">
                <a:solidFill>
                  <a:srgbClr val="E9434F"/>
                </a:solidFill>
              </a:rPr>
              <a:t>hunted by members of the Water Tribe</a:t>
            </a:r>
            <a:r>
              <a:rPr lang="en-NZ" sz="2200" b="1" dirty="0" smtClean="0">
                <a:solidFill>
                  <a:srgbClr val="E9434F"/>
                </a:solidFill>
              </a:rPr>
              <a:t>.</a:t>
            </a:r>
          </a:p>
          <a:p>
            <a:pPr>
              <a:buNone/>
            </a:pPr>
            <a:r>
              <a:rPr lang="en-NZ" sz="2200" b="1" dirty="0">
                <a:solidFill>
                  <a:srgbClr val="E9434F"/>
                </a:solidFill>
              </a:rPr>
              <a:t> </a:t>
            </a:r>
            <a:r>
              <a:rPr lang="en-NZ" sz="2200" b="1" dirty="0" smtClean="0">
                <a:solidFill>
                  <a:srgbClr val="E9434F"/>
                </a:solidFill>
              </a:rPr>
              <a:t>   Korra </a:t>
            </a:r>
            <a:r>
              <a:rPr lang="en-NZ" sz="2200" b="1" dirty="0">
                <a:solidFill>
                  <a:srgbClr val="E9434F"/>
                </a:solidFill>
              </a:rPr>
              <a:t>is the only person ever </a:t>
            </a:r>
            <a:endParaRPr lang="en-NZ" sz="2200" b="1" dirty="0" smtClean="0">
              <a:solidFill>
                <a:srgbClr val="E9434F"/>
              </a:solidFill>
            </a:endParaRPr>
          </a:p>
          <a:p>
            <a:pPr>
              <a:buNone/>
            </a:pPr>
            <a:r>
              <a:rPr lang="en-NZ" sz="2200" b="1" dirty="0">
                <a:solidFill>
                  <a:srgbClr val="E9434F"/>
                </a:solidFill>
              </a:rPr>
              <a:t> </a:t>
            </a:r>
            <a:r>
              <a:rPr lang="en-NZ" sz="2200" b="1" dirty="0" smtClean="0">
                <a:solidFill>
                  <a:srgbClr val="E9434F"/>
                </a:solidFill>
              </a:rPr>
              <a:t>   to </a:t>
            </a:r>
            <a:r>
              <a:rPr lang="en-NZ" sz="2200" b="1" dirty="0">
                <a:solidFill>
                  <a:srgbClr val="E9434F"/>
                </a:solidFill>
              </a:rPr>
              <a:t>have tamed one. Naga is very </a:t>
            </a:r>
            <a:r>
              <a:rPr lang="en-NZ" sz="2200" b="1" dirty="0" smtClean="0">
                <a:solidFill>
                  <a:srgbClr val="E9434F"/>
                </a:solidFill>
              </a:rPr>
              <a:t>protective</a:t>
            </a:r>
          </a:p>
          <a:p>
            <a:pPr>
              <a:buNone/>
            </a:pPr>
            <a:r>
              <a:rPr lang="en-NZ" sz="2200" b="1" dirty="0">
                <a:solidFill>
                  <a:srgbClr val="E9434F"/>
                </a:solidFill>
              </a:rPr>
              <a:t> </a:t>
            </a:r>
            <a:r>
              <a:rPr lang="en-NZ" sz="2200" b="1" dirty="0" smtClean="0">
                <a:solidFill>
                  <a:srgbClr val="E9434F"/>
                </a:solidFill>
              </a:rPr>
              <a:t>   </a:t>
            </a:r>
            <a:r>
              <a:rPr lang="en-NZ" sz="2200" b="1" dirty="0">
                <a:solidFill>
                  <a:srgbClr val="E9434F"/>
                </a:solidFill>
              </a:rPr>
              <a:t>of Korra, and has learned how to use </a:t>
            </a:r>
            <a:r>
              <a:rPr lang="en-NZ" sz="2200" b="1" dirty="0" smtClean="0">
                <a:solidFill>
                  <a:srgbClr val="E9434F"/>
                </a:solidFill>
              </a:rPr>
              <a:t>her</a:t>
            </a:r>
          </a:p>
          <a:p>
            <a:pPr>
              <a:buNone/>
            </a:pPr>
            <a:r>
              <a:rPr lang="en-NZ" sz="2200" b="1" dirty="0" smtClean="0">
                <a:solidFill>
                  <a:srgbClr val="E9434F"/>
                </a:solidFill>
              </a:rPr>
              <a:t>    </a:t>
            </a:r>
            <a:r>
              <a:rPr lang="en-NZ" sz="2200" b="1" dirty="0">
                <a:solidFill>
                  <a:srgbClr val="E9434F"/>
                </a:solidFill>
              </a:rPr>
              <a:t>strength to help Korra out of perilous situations.</a:t>
            </a:r>
          </a:p>
          <a:p>
            <a:endParaRPr lang="en-NZ" sz="2200" b="1" dirty="0">
              <a:solidFill>
                <a:schemeClr val="tx2">
                  <a:lumMod val="50000"/>
                </a:schemeClr>
              </a:solidFill>
            </a:endParaRPr>
          </a:p>
        </p:txBody>
      </p:sp>
      <p:pic>
        <p:nvPicPr>
          <p:cNvPr id="10242" name="Picture 2"/>
          <p:cNvPicPr>
            <a:picLocks noChangeAspect="1" noChangeArrowheads="1"/>
          </p:cNvPicPr>
          <p:nvPr/>
        </p:nvPicPr>
        <p:blipFill>
          <a:blip r:embed="rId4" cstate="print"/>
          <a:srcRect/>
          <a:stretch>
            <a:fillRect/>
          </a:stretch>
        </p:blipFill>
        <p:spPr bwMode="auto">
          <a:xfrm>
            <a:off x="5796136" y="1124744"/>
            <a:ext cx="3168352" cy="3464192"/>
          </a:xfrm>
          <a:prstGeom prst="rect">
            <a:avLst/>
          </a:prstGeom>
          <a:noFill/>
          <a:ln w="9525">
            <a:noFill/>
            <a:miter lim="800000"/>
            <a:headEnd/>
            <a:tailEnd/>
          </a:ln>
        </p:spPr>
      </p:pic>
    </p:spTree>
  </p:cSld>
  <p:clrMapOvr>
    <a:masterClrMapping/>
  </p:clrMapOvr>
  <p:transition spd="med">
    <p:whee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1E3CD2"/>
                </a:solidFill>
              </a:rPr>
              <a:t>PABU</a:t>
            </a:r>
            <a:endParaRPr lang="en-NZ" dirty="0">
              <a:solidFill>
                <a:srgbClr val="1E3CD2"/>
              </a:solidFill>
            </a:endParaRPr>
          </a:p>
        </p:txBody>
      </p:sp>
      <p:sp>
        <p:nvSpPr>
          <p:cNvPr id="3" name="Content Placeholder 2"/>
          <p:cNvSpPr>
            <a:spLocks noGrp="1"/>
          </p:cNvSpPr>
          <p:nvPr>
            <p:ph idx="1"/>
          </p:nvPr>
        </p:nvSpPr>
        <p:spPr>
          <a:noFill/>
        </p:spPr>
        <p:txBody>
          <a:bodyPr>
            <a:normAutofit/>
          </a:bodyPr>
          <a:lstStyle/>
          <a:p>
            <a:r>
              <a:rPr lang="en-NZ" sz="1900" b="1" cap="all" dirty="0" smtClean="0"/>
              <a:t>PABU</a:t>
            </a:r>
            <a:endParaRPr lang="en-NZ" sz="1900" b="1" cap="all" dirty="0"/>
          </a:p>
          <a:p>
            <a:pPr>
              <a:buNone/>
            </a:pPr>
            <a:r>
              <a:rPr lang="en-NZ" sz="1900" b="1" dirty="0" smtClean="0"/>
              <a:t>      Bolin </a:t>
            </a:r>
            <a:r>
              <a:rPr lang="en-NZ" sz="1900" b="1" dirty="0"/>
              <a:t>found this cute fire </a:t>
            </a:r>
            <a:r>
              <a:rPr lang="en-NZ" sz="1900" b="1" dirty="0" smtClean="0"/>
              <a:t>ferret</a:t>
            </a:r>
          </a:p>
          <a:p>
            <a:pPr>
              <a:buNone/>
            </a:pPr>
            <a:r>
              <a:rPr lang="en-NZ" sz="1900" b="1" dirty="0"/>
              <a:t> </a:t>
            </a:r>
            <a:r>
              <a:rPr lang="en-NZ" sz="1900" b="1" dirty="0" smtClean="0"/>
              <a:t>     </a:t>
            </a:r>
            <a:r>
              <a:rPr lang="en-NZ" sz="1900" b="1" dirty="0"/>
              <a:t>scrounging for food on the street </a:t>
            </a:r>
            <a:r>
              <a:rPr lang="en-NZ" sz="1900" b="1" dirty="0" smtClean="0"/>
              <a:t>and</a:t>
            </a:r>
          </a:p>
          <a:p>
            <a:pPr>
              <a:buNone/>
            </a:pPr>
            <a:r>
              <a:rPr lang="en-NZ" sz="1900" b="1" dirty="0"/>
              <a:t> </a:t>
            </a:r>
            <a:r>
              <a:rPr lang="en-NZ" sz="1900" b="1" dirty="0" smtClean="0"/>
              <a:t>     </a:t>
            </a:r>
            <a:r>
              <a:rPr lang="en-NZ" sz="1900" b="1" dirty="0"/>
              <a:t>rescued him. He's a </a:t>
            </a:r>
            <a:r>
              <a:rPr lang="en-NZ" sz="1900" b="1" dirty="0" smtClean="0"/>
              <a:t>mischievous</a:t>
            </a:r>
          </a:p>
          <a:p>
            <a:pPr>
              <a:buFont typeface="Arial" pitchFamily="34" charset="0"/>
              <a:buNone/>
            </a:pPr>
            <a:r>
              <a:rPr lang="en-NZ" sz="1900" b="1" dirty="0"/>
              <a:t> </a:t>
            </a:r>
            <a:r>
              <a:rPr lang="en-NZ" sz="1900" b="1" dirty="0" smtClean="0"/>
              <a:t>     </a:t>
            </a:r>
            <a:r>
              <a:rPr lang="en-NZ" sz="1900" b="1" dirty="0"/>
              <a:t>little fellow, always getting into </a:t>
            </a:r>
            <a:endParaRPr lang="en-NZ" sz="1900" b="1" cap="all" dirty="0" smtClean="0"/>
          </a:p>
          <a:p>
            <a:pPr>
              <a:buNone/>
            </a:pPr>
            <a:r>
              <a:rPr lang="en-NZ" sz="1900" b="1" dirty="0"/>
              <a:t> </a:t>
            </a:r>
            <a:r>
              <a:rPr lang="en-NZ" sz="1900" b="1" dirty="0" smtClean="0"/>
              <a:t>    things </a:t>
            </a:r>
            <a:r>
              <a:rPr lang="en-NZ" sz="1900" b="1" dirty="0"/>
              <a:t>he shouldn't. But Pabu has gotten </a:t>
            </a:r>
            <a:endParaRPr lang="en-NZ" sz="1900" b="1" dirty="0" smtClean="0"/>
          </a:p>
          <a:p>
            <a:pPr>
              <a:buNone/>
            </a:pPr>
            <a:r>
              <a:rPr lang="en-NZ" sz="1900" b="1" dirty="0"/>
              <a:t> </a:t>
            </a:r>
            <a:r>
              <a:rPr lang="en-NZ" sz="1900" b="1" dirty="0" smtClean="0"/>
              <a:t>     Bolin </a:t>
            </a:r>
            <a:r>
              <a:rPr lang="en-NZ" sz="1900" b="1" dirty="0"/>
              <a:t>out of plenty of sticky </a:t>
            </a:r>
            <a:r>
              <a:rPr lang="en-NZ" sz="1900" b="1" dirty="0" smtClean="0"/>
              <a:t>situations</a:t>
            </a:r>
          </a:p>
          <a:p>
            <a:pPr>
              <a:buNone/>
            </a:pPr>
            <a:r>
              <a:rPr lang="en-NZ" sz="1900" b="1" dirty="0"/>
              <a:t> </a:t>
            </a:r>
            <a:r>
              <a:rPr lang="en-NZ" sz="1900" b="1" dirty="0" smtClean="0"/>
              <a:t>     </a:t>
            </a:r>
            <a:r>
              <a:rPr lang="en-NZ" sz="1900" b="1" dirty="0"/>
              <a:t>with his agility and sharp teeth</a:t>
            </a:r>
            <a:r>
              <a:rPr lang="en-NZ" sz="1900" b="1" dirty="0" smtClean="0"/>
              <a:t>,</a:t>
            </a:r>
          </a:p>
          <a:p>
            <a:pPr>
              <a:buNone/>
            </a:pPr>
            <a:r>
              <a:rPr lang="en-NZ" sz="1900" b="1" dirty="0"/>
              <a:t> </a:t>
            </a:r>
            <a:r>
              <a:rPr lang="en-NZ" sz="1900" b="1" dirty="0" smtClean="0"/>
              <a:t>     </a:t>
            </a:r>
            <a:r>
              <a:rPr lang="en-NZ" sz="1900" b="1" dirty="0"/>
              <a:t>and more often, he's been </a:t>
            </a:r>
            <a:r>
              <a:rPr lang="en-NZ" sz="1900" b="1" dirty="0" smtClean="0"/>
              <a:t>Bolin's</a:t>
            </a:r>
          </a:p>
          <a:p>
            <a:pPr>
              <a:buNone/>
            </a:pPr>
            <a:r>
              <a:rPr lang="en-NZ" sz="1900" b="1" dirty="0"/>
              <a:t> </a:t>
            </a:r>
            <a:r>
              <a:rPr lang="en-NZ" sz="1900" b="1" dirty="0" smtClean="0"/>
              <a:t>      </a:t>
            </a:r>
            <a:r>
              <a:rPr lang="en-NZ" sz="1900" b="1" dirty="0"/>
              <a:t>partner in crime while </a:t>
            </a:r>
            <a:r>
              <a:rPr lang="en-NZ" sz="1900" b="1" dirty="0" smtClean="0"/>
              <a:t>playing</a:t>
            </a:r>
          </a:p>
          <a:p>
            <a:pPr>
              <a:buNone/>
            </a:pPr>
            <a:r>
              <a:rPr lang="en-NZ" sz="1900" b="1" dirty="0"/>
              <a:t> </a:t>
            </a:r>
            <a:r>
              <a:rPr lang="en-NZ" sz="1900" b="1" dirty="0" smtClean="0"/>
              <a:t>      </a:t>
            </a:r>
            <a:r>
              <a:rPr lang="en-NZ" sz="1900" b="1" dirty="0"/>
              <a:t>practical jokes on Mako.</a:t>
            </a:r>
          </a:p>
          <a:p>
            <a:endParaRPr lang="en-NZ" dirty="0"/>
          </a:p>
        </p:txBody>
      </p:sp>
      <p:pic>
        <p:nvPicPr>
          <p:cNvPr id="11266" name="Picture 2"/>
          <p:cNvPicPr>
            <a:picLocks noChangeAspect="1" noChangeArrowheads="1"/>
          </p:cNvPicPr>
          <p:nvPr/>
        </p:nvPicPr>
        <p:blipFill>
          <a:blip r:embed="rId3" cstate="print"/>
          <a:srcRect/>
          <a:stretch>
            <a:fillRect/>
          </a:stretch>
        </p:blipFill>
        <p:spPr bwMode="auto">
          <a:xfrm>
            <a:off x="5004048" y="1556792"/>
            <a:ext cx="3819796" cy="4176464"/>
          </a:xfrm>
          <a:prstGeom prst="rect">
            <a:avLst/>
          </a:prstGeom>
          <a:noFill/>
          <a:ln w="9525">
            <a:noFill/>
            <a:miter lim="800000"/>
            <a:headEnd/>
            <a:tailEnd/>
          </a:ln>
        </p:spPr>
      </p:pic>
    </p:spTree>
  </p:cSld>
  <p:clrMapOvr>
    <a:masterClrMapping/>
  </p:clrMapOvr>
  <p:transition spd="med">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RATING:</a:t>
            </a:r>
            <a:endParaRPr lang="en-NZ" dirty="0"/>
          </a:p>
        </p:txBody>
      </p:sp>
      <p:sp>
        <p:nvSpPr>
          <p:cNvPr id="3" name="Content Placeholder 2"/>
          <p:cNvSpPr>
            <a:spLocks noGrp="1"/>
          </p:cNvSpPr>
          <p:nvPr>
            <p:ph idx="1"/>
          </p:nvPr>
        </p:nvSpPr>
        <p:spPr/>
        <p:txBody>
          <a:bodyPr/>
          <a:lstStyle/>
          <a:p>
            <a:pPr>
              <a:buNone/>
            </a:pPr>
            <a:r>
              <a:rPr lang="en-NZ" sz="2400" dirty="0" smtClean="0"/>
              <a:t>       I give this awesome show a 10/10 and 5 stars(5’s the maximum)  . The Legend of Korra is PG so if you like action, adventure, drama, comedy, love (a little bit) and of course....bending! This is the show for you!</a:t>
            </a:r>
          </a:p>
          <a:p>
            <a:pPr>
              <a:buNone/>
            </a:pPr>
            <a:endParaRPr lang="en-NZ" sz="2400" dirty="0" smtClean="0"/>
          </a:p>
          <a:p>
            <a:pPr>
              <a:buNone/>
            </a:pPr>
            <a:r>
              <a:rPr lang="en-NZ" dirty="0" smtClean="0"/>
              <a:t>    The Legend of Korra is only on Nickelodeon.</a:t>
            </a:r>
          </a:p>
          <a:p>
            <a:pPr>
              <a:buNone/>
            </a:pPr>
            <a:r>
              <a:rPr lang="en-NZ" dirty="0" smtClean="0"/>
              <a:t> </a:t>
            </a:r>
            <a:r>
              <a:rPr lang="en-NZ" dirty="0" smtClean="0"/>
              <a:t>    Check your Guide on Sky to see when it is on!</a:t>
            </a:r>
            <a:endParaRPr lang="en-NZ" dirty="0" smtClean="0"/>
          </a:p>
        </p:txBody>
      </p:sp>
    </p:spTree>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DID YOU KNOW??</a:t>
            </a:r>
            <a:endParaRPr lang="en-NZ" dirty="0"/>
          </a:p>
        </p:txBody>
      </p:sp>
      <p:sp>
        <p:nvSpPr>
          <p:cNvPr id="3" name="Content Placeholder 2"/>
          <p:cNvSpPr>
            <a:spLocks noGrp="1"/>
          </p:cNvSpPr>
          <p:nvPr>
            <p:ph idx="1"/>
          </p:nvPr>
        </p:nvSpPr>
        <p:spPr/>
        <p:txBody>
          <a:bodyPr>
            <a:normAutofit/>
          </a:bodyPr>
          <a:lstStyle/>
          <a:p>
            <a:r>
              <a:rPr lang="en-NZ" sz="1800" dirty="0" smtClean="0"/>
              <a:t>KORRA IS AN AUSTRALIAN NAME AND MEANS GRASS?</a:t>
            </a:r>
          </a:p>
          <a:p>
            <a:r>
              <a:rPr lang="en-NZ" sz="1800" dirty="0" smtClean="0"/>
              <a:t>AMON IS AN ANCIENT EGYPTION NAME AND MEANS HIDDEN ONE?</a:t>
            </a:r>
          </a:p>
          <a:p>
            <a:r>
              <a:rPr lang="en-NZ" sz="1800" dirty="0" smtClean="0"/>
              <a:t>MAKO AND BOLINS PARENTS WERE KILLED BY A FIREBENDER?</a:t>
            </a:r>
          </a:p>
          <a:p>
            <a:r>
              <a:rPr lang="en-NZ" sz="1800" dirty="0" smtClean="0"/>
              <a:t>MAKO’S RED SCARF USED TO BE HIS DADS?</a:t>
            </a:r>
          </a:p>
          <a:p>
            <a:r>
              <a:rPr lang="en-NZ" sz="1800" dirty="0" smtClean="0"/>
              <a:t>LIN BEIFONG AND TENZIN USED TO BE TOGETHER?(THAT WAS YEARS AGO)</a:t>
            </a:r>
          </a:p>
          <a:p>
            <a:endParaRPr lang="en-NZ" sz="1800" dirty="0"/>
          </a:p>
        </p:txBody>
      </p:sp>
      <p:pic>
        <p:nvPicPr>
          <p:cNvPr id="3074" name="Picture 2"/>
          <p:cNvPicPr>
            <a:picLocks noChangeAspect="1" noChangeArrowheads="1"/>
          </p:cNvPicPr>
          <p:nvPr/>
        </p:nvPicPr>
        <p:blipFill>
          <a:blip r:embed="rId2" cstate="print"/>
          <a:srcRect/>
          <a:stretch>
            <a:fillRect/>
          </a:stretch>
        </p:blipFill>
        <p:spPr bwMode="auto">
          <a:xfrm>
            <a:off x="179512" y="3501008"/>
            <a:ext cx="4217417" cy="2772255"/>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716016" y="3501008"/>
            <a:ext cx="4211960" cy="2768669"/>
          </a:xfrm>
          <a:prstGeom prst="rect">
            <a:avLst/>
          </a:prstGeom>
          <a:noFill/>
          <a:ln w="9525">
            <a:noFill/>
            <a:miter lim="800000"/>
            <a:headEnd/>
            <a:tailEnd/>
          </a:ln>
        </p:spPr>
      </p:pic>
    </p:spTree>
  </p:cSld>
  <p:clrMapOvr>
    <a:masterClrMapping/>
  </p:clrMapOvr>
  <p:transition spd="slow">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THANKS FOR WATCHING!!!</a:t>
            </a:r>
            <a:endParaRPr lang="en-NZ"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251520" y="1196752"/>
            <a:ext cx="5648325" cy="2752725"/>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5076056" y="3645024"/>
            <a:ext cx="3849570" cy="2915739"/>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179512" y="4437112"/>
            <a:ext cx="3968441" cy="223224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FF0000"/>
                </a:solidFill>
              </a:rPr>
              <a:t>About the show:</a:t>
            </a:r>
            <a:endParaRPr lang="en-NZ" dirty="0">
              <a:solidFill>
                <a:srgbClr val="FF0000"/>
              </a:solidFill>
            </a:endParaRPr>
          </a:p>
        </p:txBody>
      </p:sp>
      <p:sp>
        <p:nvSpPr>
          <p:cNvPr id="3" name="Content Placeholder 2"/>
          <p:cNvSpPr>
            <a:spLocks noGrp="1"/>
          </p:cNvSpPr>
          <p:nvPr>
            <p:ph idx="1"/>
          </p:nvPr>
        </p:nvSpPr>
        <p:spPr>
          <a:xfrm>
            <a:off x="467544" y="1196752"/>
            <a:ext cx="8229600" cy="4525963"/>
          </a:xfrm>
        </p:spPr>
        <p:txBody>
          <a:bodyPr>
            <a:noAutofit/>
          </a:bodyPr>
          <a:lstStyle/>
          <a:p>
            <a:pPr>
              <a:buNone/>
            </a:pPr>
            <a:r>
              <a:rPr lang="en-NZ" sz="2000" b="1" dirty="0" smtClean="0">
                <a:solidFill>
                  <a:srgbClr val="FF5050"/>
                </a:solidFill>
              </a:rPr>
              <a:t>The Legend of Korra is set 70 years after the original show; Avatar: The </a:t>
            </a:r>
            <a:r>
              <a:rPr lang="en-NZ" sz="2000" b="1" dirty="0">
                <a:solidFill>
                  <a:srgbClr val="FF5050"/>
                </a:solidFill>
              </a:rPr>
              <a:t>L</a:t>
            </a:r>
            <a:r>
              <a:rPr lang="en-NZ" sz="2000" b="1" dirty="0" smtClean="0">
                <a:solidFill>
                  <a:srgbClr val="FF5050"/>
                </a:solidFill>
              </a:rPr>
              <a:t>egend of Aang(or the Last Airbender) Its an American Animated show. The animation is greatly influenced by Japanese animation  It is set in Republic City, a huge New York like city.  Here’s something from the official site:</a:t>
            </a:r>
          </a:p>
          <a:p>
            <a:pPr>
              <a:buNone/>
            </a:pPr>
            <a:r>
              <a:rPr lang="en-NZ" sz="2000" b="1" dirty="0">
                <a:solidFill>
                  <a:srgbClr val="FF5050"/>
                </a:solidFill>
              </a:rPr>
              <a:t>Republic City is everything that Avatar Aang and Fire Lord Zuko fought for when they ended the Hundred Year War. With balance restored to the four nations, benders and non-benders can live together in peace, in this thriving metropolitan area. But even the steampunk paradise of Republic City has its problems, as the next Avatar discovers. When Avatar Korra arrives in Republic City to master her airbending, she comes face to face with criminal bending gangs as well as members of a vocal anti-bending revolution. Before long, Korra's Avatar skills are put to the test when she encounters a group of Chi-blockers led by the charismatic and mysterious Amon, who threatens the city and all the benders in it. Despite the immense danger, Korra vows to fight the growing anti-bending revolution. But will she be able to stop Amon before he rises to power and makes his vision of a bending-free world a reality</a:t>
            </a:r>
            <a:r>
              <a:rPr lang="en-NZ" sz="2000" b="1" dirty="0" smtClean="0">
                <a:solidFill>
                  <a:srgbClr val="FF5050"/>
                </a:solidFill>
              </a:rPr>
              <a:t>? Really cool</a:t>
            </a:r>
            <a:endParaRPr lang="en-NZ" sz="2000" b="1" dirty="0">
              <a:solidFill>
                <a:srgbClr val="FF5050"/>
              </a:solidFill>
            </a:endParaRPr>
          </a:p>
        </p:txBody>
      </p:sp>
    </p:spTree>
  </p:cSld>
  <p:clrMapOvr>
    <a:masterClrMapping/>
  </p:clrMapOvr>
  <p:transition spd="slow">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00B0F0"/>
                </a:solidFill>
              </a:rPr>
              <a:t>CHARACTERS: KORRA</a:t>
            </a:r>
            <a:endParaRPr lang="en-NZ" dirty="0">
              <a:solidFill>
                <a:srgbClr val="00B0F0"/>
              </a:solidFill>
            </a:endParaRPr>
          </a:p>
        </p:txBody>
      </p:sp>
      <p:sp>
        <p:nvSpPr>
          <p:cNvPr id="3" name="Content Placeholder 2"/>
          <p:cNvSpPr>
            <a:spLocks noGrp="1"/>
          </p:cNvSpPr>
          <p:nvPr>
            <p:ph idx="1"/>
          </p:nvPr>
        </p:nvSpPr>
        <p:spPr>
          <a:xfrm>
            <a:off x="251520" y="1340768"/>
            <a:ext cx="8373616" cy="5256584"/>
          </a:xfrm>
        </p:spPr>
        <p:txBody>
          <a:bodyPr>
            <a:normAutofit lnSpcReduction="10000"/>
          </a:bodyPr>
          <a:lstStyle/>
          <a:p>
            <a:r>
              <a:rPr lang="en-NZ" sz="2000" b="1" cap="all" dirty="0">
                <a:solidFill>
                  <a:srgbClr val="FF0000"/>
                </a:solidFill>
              </a:rPr>
              <a:t>KORRA / </a:t>
            </a:r>
            <a:r>
              <a:rPr lang="en-NZ" sz="2000" b="1" cap="all" dirty="0" smtClean="0">
                <a:solidFill>
                  <a:srgbClr val="FF0000"/>
                </a:solidFill>
              </a:rPr>
              <a:t>AVATAR (Main character)</a:t>
            </a:r>
            <a:endParaRPr lang="en-NZ" sz="2000" b="1" cap="all" dirty="0">
              <a:solidFill>
                <a:srgbClr val="FF0000"/>
              </a:solidFill>
            </a:endParaRPr>
          </a:p>
          <a:p>
            <a:pPr>
              <a:buNone/>
            </a:pPr>
            <a:r>
              <a:rPr lang="en-NZ" sz="2000" b="1" dirty="0" smtClean="0">
                <a:solidFill>
                  <a:srgbClr val="A82265"/>
                </a:solidFill>
              </a:rPr>
              <a:t>      </a:t>
            </a:r>
            <a:r>
              <a:rPr lang="en-NZ" sz="2000" b="1" dirty="0" smtClean="0">
                <a:solidFill>
                  <a:srgbClr val="FF0000"/>
                </a:solidFill>
              </a:rPr>
              <a:t>Korra </a:t>
            </a:r>
            <a:r>
              <a:rPr lang="en-NZ" sz="2000" b="1" dirty="0">
                <a:solidFill>
                  <a:srgbClr val="FF0000"/>
                </a:solidFill>
              </a:rPr>
              <a:t>couldn't have less in common with Aang</a:t>
            </a:r>
            <a:r>
              <a:rPr lang="en-NZ" sz="2000" b="1" dirty="0" smtClean="0">
                <a:solidFill>
                  <a:srgbClr val="FF0000"/>
                </a:solidFill>
              </a:rPr>
              <a:t>,</a:t>
            </a:r>
          </a:p>
          <a:p>
            <a:pPr>
              <a:buNone/>
            </a:pPr>
            <a:r>
              <a:rPr lang="en-NZ" sz="2000" b="1" dirty="0" smtClean="0">
                <a:solidFill>
                  <a:srgbClr val="FF0000"/>
                </a:solidFill>
              </a:rPr>
              <a:t>      </a:t>
            </a:r>
            <a:r>
              <a:rPr lang="en-NZ" sz="2000" b="1" dirty="0">
                <a:solidFill>
                  <a:srgbClr val="FF0000"/>
                </a:solidFill>
              </a:rPr>
              <a:t>the previous Avatar. A 17-year-old girl from </a:t>
            </a:r>
            <a:r>
              <a:rPr lang="en-NZ" sz="2000" b="1" dirty="0" smtClean="0">
                <a:solidFill>
                  <a:srgbClr val="FF0000"/>
                </a:solidFill>
              </a:rPr>
              <a:t>the</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Southern Water Tribe, she is as </a:t>
            </a:r>
            <a:r>
              <a:rPr lang="en-NZ" sz="2000" b="1" dirty="0" smtClean="0">
                <a:solidFill>
                  <a:srgbClr val="FF0000"/>
                </a:solidFill>
              </a:rPr>
              <a:t>hot headed and</a:t>
            </a:r>
          </a:p>
          <a:p>
            <a:pPr>
              <a:buNone/>
            </a:pPr>
            <a:r>
              <a:rPr lang="en-NZ" sz="2000" b="1" dirty="0">
                <a:solidFill>
                  <a:srgbClr val="FF0000"/>
                </a:solidFill>
              </a:rPr>
              <a:t> </a:t>
            </a:r>
            <a:r>
              <a:rPr lang="en-NZ" sz="2000" b="1" dirty="0" smtClean="0">
                <a:solidFill>
                  <a:srgbClr val="FF0000"/>
                </a:solidFill>
              </a:rPr>
              <a:t>     eager </a:t>
            </a:r>
            <a:r>
              <a:rPr lang="en-NZ" sz="2000" b="1" dirty="0">
                <a:solidFill>
                  <a:srgbClr val="FF0000"/>
                </a:solidFill>
              </a:rPr>
              <a:t>as she is talented. When she runs away </a:t>
            </a:r>
            <a:r>
              <a:rPr lang="en-NZ" sz="2000" b="1" dirty="0" smtClean="0">
                <a:solidFill>
                  <a:srgbClr val="FF0000"/>
                </a:solidFill>
              </a:rPr>
              <a:t>to</a:t>
            </a:r>
          </a:p>
          <a:p>
            <a:pPr>
              <a:buNone/>
            </a:pPr>
            <a:r>
              <a:rPr lang="en-NZ" sz="2000" b="1" dirty="0" smtClean="0">
                <a:solidFill>
                  <a:srgbClr val="FF0000"/>
                </a:solidFill>
              </a:rPr>
              <a:t>      Republic </a:t>
            </a:r>
            <a:r>
              <a:rPr lang="en-NZ" sz="2000" b="1" dirty="0">
                <a:solidFill>
                  <a:srgbClr val="FF0000"/>
                </a:solidFill>
              </a:rPr>
              <a:t>City, her stubbornness and impatience </a:t>
            </a:r>
            <a:endParaRPr lang="en-NZ" sz="2000" b="1" dirty="0" smtClean="0">
              <a:solidFill>
                <a:srgbClr val="FF0000"/>
              </a:solidFill>
            </a:endParaRPr>
          </a:p>
          <a:p>
            <a:pPr>
              <a:buNone/>
            </a:pPr>
            <a:r>
              <a:rPr lang="en-NZ" sz="2000" b="1" dirty="0">
                <a:solidFill>
                  <a:srgbClr val="FF0000"/>
                </a:solidFill>
              </a:rPr>
              <a:t> </a:t>
            </a:r>
            <a:r>
              <a:rPr lang="en-NZ" sz="2000" b="1" dirty="0" smtClean="0">
                <a:solidFill>
                  <a:srgbClr val="FF0000"/>
                </a:solidFill>
              </a:rPr>
              <a:t>      get </a:t>
            </a:r>
            <a:r>
              <a:rPr lang="en-NZ" sz="2000" b="1" dirty="0">
                <a:solidFill>
                  <a:srgbClr val="FF0000"/>
                </a:solidFill>
              </a:rPr>
              <a:t>in the way of her bending studies, but it </a:t>
            </a:r>
            <a:r>
              <a:rPr lang="en-NZ" sz="2000" b="1" dirty="0" smtClean="0">
                <a:solidFill>
                  <a:srgbClr val="FF0000"/>
                </a:solidFill>
              </a:rPr>
              <a:t>is</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clear from the start that she is </a:t>
            </a:r>
            <a:r>
              <a:rPr lang="en-NZ" sz="2000" b="1" dirty="0" smtClean="0">
                <a:solidFill>
                  <a:srgbClr val="FF0000"/>
                </a:solidFill>
              </a:rPr>
              <a:t>destined </a:t>
            </a:r>
            <a:r>
              <a:rPr lang="en-NZ" sz="2000" b="1" dirty="0">
                <a:solidFill>
                  <a:srgbClr val="FF0000"/>
                </a:solidFill>
              </a:rPr>
              <a:t>for greatness</a:t>
            </a:r>
            <a:r>
              <a:rPr lang="en-NZ" sz="2000" b="1" dirty="0" smtClean="0">
                <a:solidFill>
                  <a:srgbClr val="FF0000"/>
                </a:solidFill>
              </a:rPr>
              <a:t>.</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Korra discovers many new things in Republic </a:t>
            </a:r>
            <a:r>
              <a:rPr lang="en-NZ" sz="2000" b="1" dirty="0" smtClean="0">
                <a:solidFill>
                  <a:srgbClr val="FF0000"/>
                </a:solidFill>
              </a:rPr>
              <a:t>City</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 some amazing and some terrifying. Whether </a:t>
            </a:r>
            <a:r>
              <a:rPr lang="en-NZ" sz="2000" b="1" dirty="0" smtClean="0">
                <a:solidFill>
                  <a:srgbClr val="FF0000"/>
                </a:solidFill>
              </a:rPr>
              <a:t>its</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honing her bending skills in the Pro-bending Arena</a:t>
            </a:r>
            <a:r>
              <a:rPr lang="en-NZ" sz="2000" b="1" dirty="0" smtClean="0">
                <a:solidFill>
                  <a:srgbClr val="FF0000"/>
                </a:solidFill>
              </a:rPr>
              <a:t>,</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facing off with street thugs or facing an </a:t>
            </a:r>
            <a:r>
              <a:rPr lang="en-NZ" sz="2000" b="1" dirty="0" smtClean="0">
                <a:solidFill>
                  <a:srgbClr val="FF0000"/>
                </a:solidFill>
              </a:rPr>
              <a:t>anti-bending</a:t>
            </a:r>
          </a:p>
          <a:p>
            <a:pPr>
              <a:buNone/>
            </a:pPr>
            <a:r>
              <a:rPr lang="en-NZ" sz="2000" b="1" dirty="0">
                <a:solidFill>
                  <a:srgbClr val="FF0000"/>
                </a:solidFill>
              </a:rPr>
              <a:t> </a:t>
            </a:r>
            <a:r>
              <a:rPr lang="en-NZ" sz="2000" b="1" dirty="0" smtClean="0">
                <a:solidFill>
                  <a:srgbClr val="FF0000"/>
                </a:solidFill>
              </a:rPr>
              <a:t>     </a:t>
            </a:r>
            <a:r>
              <a:rPr lang="en-NZ" sz="2000" b="1" dirty="0">
                <a:solidFill>
                  <a:srgbClr val="FF0000"/>
                </a:solidFill>
              </a:rPr>
              <a:t>rebellion, Korra learns that being the Avatar comes with </a:t>
            </a:r>
            <a:endParaRPr lang="en-NZ" sz="2000" b="1" dirty="0" smtClean="0">
              <a:solidFill>
                <a:srgbClr val="FF0000"/>
              </a:solidFill>
            </a:endParaRPr>
          </a:p>
          <a:p>
            <a:pPr>
              <a:buNone/>
            </a:pPr>
            <a:r>
              <a:rPr lang="en-NZ" sz="2000" b="1" dirty="0">
                <a:solidFill>
                  <a:srgbClr val="FF0000"/>
                </a:solidFill>
              </a:rPr>
              <a:t> </a:t>
            </a:r>
            <a:r>
              <a:rPr lang="en-NZ" sz="2000" b="1" dirty="0" smtClean="0">
                <a:solidFill>
                  <a:srgbClr val="FF0000"/>
                </a:solidFill>
              </a:rPr>
              <a:t>    many </a:t>
            </a:r>
            <a:r>
              <a:rPr lang="en-NZ" sz="2000" b="1" dirty="0">
                <a:solidFill>
                  <a:srgbClr val="FF0000"/>
                </a:solidFill>
              </a:rPr>
              <a:t>dangers and responsibilities. As if being a teenager </a:t>
            </a:r>
            <a:endParaRPr lang="en-NZ" sz="2000" b="1" dirty="0" smtClean="0">
              <a:solidFill>
                <a:srgbClr val="FF0000"/>
              </a:solidFill>
            </a:endParaRPr>
          </a:p>
          <a:p>
            <a:pPr>
              <a:buNone/>
            </a:pPr>
            <a:r>
              <a:rPr lang="en-NZ" sz="2000" b="1" dirty="0">
                <a:solidFill>
                  <a:srgbClr val="FF0000"/>
                </a:solidFill>
              </a:rPr>
              <a:t> </a:t>
            </a:r>
            <a:r>
              <a:rPr lang="en-NZ" sz="2000" b="1" dirty="0" smtClean="0">
                <a:solidFill>
                  <a:srgbClr val="FF0000"/>
                </a:solidFill>
              </a:rPr>
              <a:t>      wasn't </a:t>
            </a:r>
            <a:r>
              <a:rPr lang="en-NZ" sz="2000" b="1" dirty="0">
                <a:solidFill>
                  <a:srgbClr val="FF0000"/>
                </a:solidFill>
              </a:rPr>
              <a:t>hard enough on its own!</a:t>
            </a:r>
          </a:p>
          <a:p>
            <a:pPr>
              <a:buNone/>
            </a:pPr>
            <a:endParaRPr lang="en-NZ" dirty="0"/>
          </a:p>
        </p:txBody>
      </p:sp>
      <p:pic>
        <p:nvPicPr>
          <p:cNvPr id="2050" name="Picture 2"/>
          <p:cNvPicPr>
            <a:picLocks noChangeAspect="1" noChangeArrowheads="1"/>
          </p:cNvPicPr>
          <p:nvPr/>
        </p:nvPicPr>
        <p:blipFill>
          <a:blip r:embed="rId3" cstate="print"/>
          <a:srcRect/>
          <a:stretch>
            <a:fillRect/>
          </a:stretch>
        </p:blipFill>
        <p:spPr bwMode="auto">
          <a:xfrm>
            <a:off x="5981700" y="1196752"/>
            <a:ext cx="3162300" cy="3457575"/>
          </a:xfrm>
          <a:prstGeom prst="rect">
            <a:avLst/>
          </a:prstGeom>
          <a:noFill/>
          <a:ln w="9525">
            <a:noFill/>
            <a:miter lim="800000"/>
            <a:headEnd/>
            <a:tailEnd/>
          </a:ln>
        </p:spPr>
      </p:pic>
    </p:spTree>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FFFF66"/>
                </a:solidFill>
              </a:rPr>
              <a:t>MAKO</a:t>
            </a:r>
            <a:endParaRPr lang="en-NZ" dirty="0">
              <a:solidFill>
                <a:srgbClr val="FFFF66"/>
              </a:solidFill>
            </a:endParaRPr>
          </a:p>
        </p:txBody>
      </p:sp>
      <p:sp>
        <p:nvSpPr>
          <p:cNvPr id="3" name="Content Placeholder 2"/>
          <p:cNvSpPr>
            <a:spLocks noGrp="1"/>
          </p:cNvSpPr>
          <p:nvPr>
            <p:ph idx="1"/>
          </p:nvPr>
        </p:nvSpPr>
        <p:spPr>
          <a:xfrm>
            <a:off x="457200" y="1340768"/>
            <a:ext cx="8229600" cy="5256584"/>
          </a:xfrm>
        </p:spPr>
        <p:txBody>
          <a:bodyPr>
            <a:normAutofit/>
          </a:bodyPr>
          <a:lstStyle/>
          <a:p>
            <a:pPr>
              <a:buNone/>
            </a:pPr>
            <a:r>
              <a:rPr lang="en-NZ" b="1" cap="all" dirty="0"/>
              <a:t/>
            </a:r>
            <a:br>
              <a:rPr lang="en-NZ" b="1" cap="all" dirty="0"/>
            </a:br>
            <a:r>
              <a:rPr lang="en-NZ" sz="1900" b="1" cap="all" dirty="0">
                <a:solidFill>
                  <a:srgbClr val="1E3CD2"/>
                </a:solidFill>
              </a:rPr>
              <a:t>MAKO / FIREBENDER</a:t>
            </a:r>
          </a:p>
          <a:p>
            <a:pPr>
              <a:buNone/>
            </a:pPr>
            <a:r>
              <a:rPr lang="en-NZ" sz="1900" b="1" dirty="0" smtClean="0">
                <a:solidFill>
                  <a:srgbClr val="1E3CD2"/>
                </a:solidFill>
              </a:rPr>
              <a:t>       A </a:t>
            </a:r>
            <a:r>
              <a:rPr lang="en-NZ" sz="1900" b="1" dirty="0">
                <a:solidFill>
                  <a:srgbClr val="1E3CD2"/>
                </a:solidFill>
              </a:rPr>
              <a:t>Firebender with a serious side</a:t>
            </a:r>
            <a:r>
              <a:rPr lang="en-NZ" sz="1900" b="1" dirty="0" smtClean="0">
                <a:solidFill>
                  <a:srgbClr val="1E3CD2"/>
                </a:solidFill>
              </a:rPr>
              <a:t>,</a:t>
            </a:r>
          </a:p>
          <a:p>
            <a:pPr>
              <a:buNone/>
            </a:pPr>
            <a:r>
              <a:rPr lang="en-NZ" sz="1900" b="1" dirty="0">
                <a:solidFill>
                  <a:srgbClr val="1E3CD2"/>
                </a:solidFill>
              </a:rPr>
              <a:t> </a:t>
            </a:r>
            <a:r>
              <a:rPr lang="en-NZ" sz="1900" b="1" dirty="0" smtClean="0">
                <a:solidFill>
                  <a:srgbClr val="1E3CD2"/>
                </a:solidFill>
              </a:rPr>
              <a:t>     </a:t>
            </a:r>
            <a:r>
              <a:rPr lang="en-NZ" sz="1900" b="1" dirty="0">
                <a:solidFill>
                  <a:srgbClr val="1E3CD2"/>
                </a:solidFill>
              </a:rPr>
              <a:t>the handsome and brooding Mako has </a:t>
            </a:r>
            <a:endParaRPr lang="en-NZ" sz="1900" b="1" dirty="0" smtClean="0">
              <a:solidFill>
                <a:srgbClr val="1E3CD2"/>
              </a:solidFill>
            </a:endParaRPr>
          </a:p>
          <a:p>
            <a:pPr>
              <a:buNone/>
            </a:pPr>
            <a:r>
              <a:rPr lang="en-NZ" sz="1900" b="1" dirty="0">
                <a:solidFill>
                  <a:srgbClr val="1E3CD2"/>
                </a:solidFill>
              </a:rPr>
              <a:t> </a:t>
            </a:r>
            <a:r>
              <a:rPr lang="en-NZ" sz="1900" b="1" dirty="0" smtClean="0">
                <a:solidFill>
                  <a:srgbClr val="1E3CD2"/>
                </a:solidFill>
              </a:rPr>
              <a:t>     always </a:t>
            </a:r>
            <a:r>
              <a:rPr lang="en-NZ" sz="1900" b="1" dirty="0">
                <a:solidFill>
                  <a:srgbClr val="1E3CD2"/>
                </a:solidFill>
              </a:rPr>
              <a:t>taken care of his little brother, Bolin</a:t>
            </a:r>
            <a:r>
              <a:rPr lang="en-NZ" sz="1900" b="1" dirty="0" smtClean="0">
                <a:solidFill>
                  <a:srgbClr val="1E3CD2"/>
                </a:solidFill>
              </a:rPr>
              <a:t>.      </a:t>
            </a:r>
          </a:p>
          <a:p>
            <a:pPr>
              <a:buNone/>
            </a:pPr>
            <a:r>
              <a:rPr lang="en-NZ" sz="1900" b="1" dirty="0">
                <a:solidFill>
                  <a:srgbClr val="1E3CD2"/>
                </a:solidFill>
              </a:rPr>
              <a:t> </a:t>
            </a:r>
            <a:r>
              <a:rPr lang="en-NZ" sz="1900" b="1" dirty="0" smtClean="0">
                <a:solidFill>
                  <a:srgbClr val="1E3CD2"/>
                </a:solidFill>
              </a:rPr>
              <a:t>      </a:t>
            </a:r>
            <a:r>
              <a:rPr lang="en-NZ" sz="1900" b="1" dirty="0">
                <a:solidFill>
                  <a:srgbClr val="1E3CD2"/>
                </a:solidFill>
              </a:rPr>
              <a:t>Growing up on the streets has given </a:t>
            </a:r>
            <a:r>
              <a:rPr lang="en-NZ" sz="1900" b="1" dirty="0" smtClean="0">
                <a:solidFill>
                  <a:srgbClr val="1E3CD2"/>
                </a:solidFill>
              </a:rPr>
              <a:t>him</a:t>
            </a:r>
          </a:p>
          <a:p>
            <a:pPr>
              <a:buNone/>
            </a:pPr>
            <a:r>
              <a:rPr lang="en-NZ" sz="1900" b="1" dirty="0">
                <a:solidFill>
                  <a:srgbClr val="1E3CD2"/>
                </a:solidFill>
              </a:rPr>
              <a:t> </a:t>
            </a:r>
            <a:r>
              <a:rPr lang="en-NZ" sz="1900" b="1" dirty="0" smtClean="0">
                <a:solidFill>
                  <a:srgbClr val="1E3CD2"/>
                </a:solidFill>
              </a:rPr>
              <a:t>      </a:t>
            </a:r>
            <a:r>
              <a:rPr lang="en-NZ" sz="1900" b="1" dirty="0">
                <a:solidFill>
                  <a:srgbClr val="1E3CD2"/>
                </a:solidFill>
              </a:rPr>
              <a:t>a </a:t>
            </a:r>
            <a:r>
              <a:rPr lang="en-NZ" sz="1900" b="1" dirty="0" smtClean="0">
                <a:solidFill>
                  <a:srgbClr val="1E3CD2"/>
                </a:solidFill>
              </a:rPr>
              <a:t>hard </a:t>
            </a:r>
            <a:r>
              <a:rPr lang="en-NZ" sz="1900" b="1" dirty="0">
                <a:solidFill>
                  <a:srgbClr val="1E3CD2"/>
                </a:solidFill>
              </a:rPr>
              <a:t>edge, but Mako loves his </a:t>
            </a:r>
            <a:r>
              <a:rPr lang="en-NZ" sz="1900" b="1" dirty="0" smtClean="0">
                <a:solidFill>
                  <a:srgbClr val="1E3CD2"/>
                </a:solidFill>
              </a:rPr>
              <a:t>brother</a:t>
            </a:r>
          </a:p>
          <a:p>
            <a:pPr>
              <a:buNone/>
            </a:pPr>
            <a:r>
              <a:rPr lang="en-NZ" sz="1900" b="1" dirty="0">
                <a:solidFill>
                  <a:srgbClr val="1E3CD2"/>
                </a:solidFill>
              </a:rPr>
              <a:t> </a:t>
            </a:r>
            <a:r>
              <a:rPr lang="en-NZ" sz="1900" b="1" dirty="0" smtClean="0">
                <a:solidFill>
                  <a:srgbClr val="1E3CD2"/>
                </a:solidFill>
              </a:rPr>
              <a:t>      </a:t>
            </a:r>
            <a:r>
              <a:rPr lang="en-NZ" sz="1900" b="1" dirty="0">
                <a:solidFill>
                  <a:srgbClr val="1E3CD2"/>
                </a:solidFill>
              </a:rPr>
              <a:t>and will do anything to protect them both</a:t>
            </a:r>
            <a:r>
              <a:rPr lang="en-NZ" sz="1900" b="1" dirty="0" smtClean="0">
                <a:solidFill>
                  <a:srgbClr val="1E3CD2"/>
                </a:solidFill>
              </a:rPr>
              <a:t>.</a:t>
            </a:r>
          </a:p>
          <a:p>
            <a:pPr>
              <a:buNone/>
            </a:pPr>
            <a:r>
              <a:rPr lang="en-NZ" sz="1900" b="1" dirty="0">
                <a:solidFill>
                  <a:srgbClr val="1E3CD2"/>
                </a:solidFill>
              </a:rPr>
              <a:t> </a:t>
            </a:r>
            <a:r>
              <a:rPr lang="en-NZ" sz="1900" b="1" dirty="0" smtClean="0">
                <a:solidFill>
                  <a:srgbClr val="1E3CD2"/>
                </a:solidFill>
              </a:rPr>
              <a:t>      Intensely </a:t>
            </a:r>
            <a:r>
              <a:rPr lang="en-NZ" sz="1900" b="1" dirty="0">
                <a:solidFill>
                  <a:srgbClr val="1E3CD2"/>
                </a:solidFill>
              </a:rPr>
              <a:t>focused on getting their </a:t>
            </a:r>
            <a:r>
              <a:rPr lang="en-NZ" sz="1900" b="1" dirty="0" smtClean="0">
                <a:solidFill>
                  <a:srgbClr val="1E3CD2"/>
                </a:solidFill>
              </a:rPr>
              <a:t>team</a:t>
            </a:r>
          </a:p>
          <a:p>
            <a:pPr>
              <a:buNone/>
            </a:pPr>
            <a:r>
              <a:rPr lang="en-NZ" sz="1900" b="1" dirty="0">
                <a:solidFill>
                  <a:srgbClr val="1E3CD2"/>
                </a:solidFill>
              </a:rPr>
              <a:t> </a:t>
            </a:r>
            <a:r>
              <a:rPr lang="en-NZ" sz="1900" b="1" dirty="0" smtClean="0">
                <a:solidFill>
                  <a:srgbClr val="1E3CD2"/>
                </a:solidFill>
              </a:rPr>
              <a:t>     through </a:t>
            </a:r>
            <a:r>
              <a:rPr lang="en-NZ" sz="1900" b="1" dirty="0">
                <a:solidFill>
                  <a:srgbClr val="1E3CD2"/>
                </a:solidFill>
              </a:rPr>
              <a:t>the Pro-bending </a:t>
            </a:r>
            <a:r>
              <a:rPr lang="en-NZ" sz="1900" b="1" dirty="0" smtClean="0">
                <a:solidFill>
                  <a:srgbClr val="1E3CD2"/>
                </a:solidFill>
              </a:rPr>
              <a:t>tournament</a:t>
            </a:r>
          </a:p>
          <a:p>
            <a:pPr>
              <a:buNone/>
            </a:pPr>
            <a:r>
              <a:rPr lang="en-NZ" sz="1900" b="1" dirty="0">
                <a:solidFill>
                  <a:srgbClr val="1E3CD2"/>
                </a:solidFill>
              </a:rPr>
              <a:t> </a:t>
            </a:r>
            <a:r>
              <a:rPr lang="en-NZ" sz="1900" b="1" dirty="0" smtClean="0">
                <a:solidFill>
                  <a:srgbClr val="1E3CD2"/>
                </a:solidFill>
              </a:rPr>
              <a:t>     </a:t>
            </a:r>
            <a:r>
              <a:rPr lang="en-NZ" sz="1900" b="1" dirty="0">
                <a:solidFill>
                  <a:srgbClr val="1E3CD2"/>
                </a:solidFill>
              </a:rPr>
              <a:t>and winning the jackpot, Mako's </a:t>
            </a:r>
            <a:r>
              <a:rPr lang="en-NZ" sz="1900" b="1" dirty="0" smtClean="0">
                <a:solidFill>
                  <a:srgbClr val="1E3CD2"/>
                </a:solidFill>
              </a:rPr>
              <a:t>tightly</a:t>
            </a:r>
          </a:p>
          <a:p>
            <a:pPr>
              <a:buNone/>
            </a:pPr>
            <a:r>
              <a:rPr lang="en-NZ" sz="1900" b="1" dirty="0">
                <a:solidFill>
                  <a:srgbClr val="1E3CD2"/>
                </a:solidFill>
              </a:rPr>
              <a:t> </a:t>
            </a:r>
            <a:r>
              <a:rPr lang="en-NZ" sz="1900" b="1" dirty="0" smtClean="0">
                <a:solidFill>
                  <a:srgbClr val="1E3CD2"/>
                </a:solidFill>
              </a:rPr>
              <a:t>     </a:t>
            </a:r>
            <a:r>
              <a:rPr lang="en-NZ" sz="1900" b="1" dirty="0">
                <a:solidFill>
                  <a:srgbClr val="1E3CD2"/>
                </a:solidFill>
              </a:rPr>
              <a:t>controlled world gets a little more </a:t>
            </a:r>
            <a:r>
              <a:rPr lang="en-NZ" sz="1900" b="1" dirty="0" smtClean="0">
                <a:solidFill>
                  <a:srgbClr val="1E3CD2"/>
                </a:solidFill>
              </a:rPr>
              <a:t>chaotic</a:t>
            </a:r>
          </a:p>
          <a:p>
            <a:pPr>
              <a:buNone/>
            </a:pPr>
            <a:r>
              <a:rPr lang="en-NZ" sz="1900" b="1" dirty="0" smtClean="0">
                <a:solidFill>
                  <a:srgbClr val="1E3CD2"/>
                </a:solidFill>
              </a:rPr>
              <a:t>       </a:t>
            </a:r>
            <a:r>
              <a:rPr lang="en-NZ" sz="1900" b="1" dirty="0">
                <a:solidFill>
                  <a:srgbClr val="1E3CD2"/>
                </a:solidFill>
              </a:rPr>
              <a:t>when Korra enters the picture.</a:t>
            </a:r>
          </a:p>
          <a:p>
            <a:endParaRPr lang="en-NZ" dirty="0"/>
          </a:p>
        </p:txBody>
      </p:sp>
      <p:pic>
        <p:nvPicPr>
          <p:cNvPr id="3075" name="Picture 3"/>
          <p:cNvPicPr>
            <a:picLocks noChangeAspect="1" noChangeArrowheads="1"/>
          </p:cNvPicPr>
          <p:nvPr/>
        </p:nvPicPr>
        <p:blipFill>
          <a:blip r:embed="rId3" cstate="print"/>
          <a:srcRect/>
          <a:stretch>
            <a:fillRect/>
          </a:stretch>
        </p:blipFill>
        <p:spPr bwMode="auto">
          <a:xfrm>
            <a:off x="5292080" y="1772816"/>
            <a:ext cx="3556362" cy="3888432"/>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FFFF66"/>
                </a:solidFill>
              </a:rPr>
              <a:t>BOLIN</a:t>
            </a:r>
            <a:endParaRPr lang="en-NZ" dirty="0">
              <a:solidFill>
                <a:srgbClr val="FFFF66"/>
              </a:solidFill>
            </a:endParaRPr>
          </a:p>
        </p:txBody>
      </p:sp>
      <p:sp>
        <p:nvSpPr>
          <p:cNvPr id="3" name="Content Placeholder 2"/>
          <p:cNvSpPr>
            <a:spLocks noGrp="1"/>
          </p:cNvSpPr>
          <p:nvPr>
            <p:ph idx="1"/>
          </p:nvPr>
        </p:nvSpPr>
        <p:spPr>
          <a:xfrm>
            <a:off x="395536" y="1196752"/>
            <a:ext cx="8229600" cy="5445224"/>
          </a:xfrm>
        </p:spPr>
        <p:txBody>
          <a:bodyPr>
            <a:normAutofit lnSpcReduction="10000"/>
          </a:bodyPr>
          <a:lstStyle/>
          <a:p>
            <a:r>
              <a:rPr lang="en-NZ" sz="2100" b="1" cap="all" dirty="0">
                <a:solidFill>
                  <a:srgbClr val="FFFF66"/>
                </a:solidFill>
              </a:rPr>
              <a:t>BOLIN / EARTHBENDER</a:t>
            </a:r>
          </a:p>
          <a:p>
            <a:pPr>
              <a:buNone/>
            </a:pPr>
            <a:r>
              <a:rPr lang="en-NZ" sz="2100" b="1" dirty="0" smtClean="0">
                <a:solidFill>
                  <a:srgbClr val="FFFF66"/>
                </a:solidFill>
              </a:rPr>
              <a:t>     No </a:t>
            </a:r>
            <a:r>
              <a:rPr lang="en-NZ" sz="2100" b="1" dirty="0">
                <a:solidFill>
                  <a:srgbClr val="FFFF66"/>
                </a:solidFill>
              </a:rPr>
              <a:t>matter how intense things </a:t>
            </a:r>
            <a:r>
              <a:rPr lang="en-NZ" sz="2100" b="1" dirty="0" smtClean="0">
                <a:solidFill>
                  <a:srgbClr val="FFFF66"/>
                </a:solidFill>
              </a:rPr>
              <a:t>get</a:t>
            </a:r>
          </a:p>
          <a:p>
            <a:pPr>
              <a:buNone/>
            </a:pPr>
            <a:r>
              <a:rPr lang="en-NZ" sz="2100" b="1" dirty="0">
                <a:solidFill>
                  <a:srgbClr val="FFFF66"/>
                </a:solidFill>
              </a:rPr>
              <a:t> </a:t>
            </a:r>
            <a:r>
              <a:rPr lang="en-NZ" sz="2100" b="1" dirty="0" smtClean="0">
                <a:solidFill>
                  <a:srgbClr val="FFFF66"/>
                </a:solidFill>
              </a:rPr>
              <a:t>     </a:t>
            </a:r>
            <a:r>
              <a:rPr lang="en-NZ" sz="2100" b="1" dirty="0">
                <a:solidFill>
                  <a:srgbClr val="FFFF66"/>
                </a:solidFill>
              </a:rPr>
              <a:t>around Republic City (and they do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get </a:t>
            </a:r>
            <a:r>
              <a:rPr lang="en-NZ" sz="2100" b="1" dirty="0">
                <a:solidFill>
                  <a:srgbClr val="FFFF66"/>
                </a:solidFill>
              </a:rPr>
              <a:t>intense), Bolin is always good </a:t>
            </a:r>
            <a:r>
              <a:rPr lang="en-NZ" sz="2100" b="1" dirty="0" smtClean="0">
                <a:solidFill>
                  <a:srgbClr val="FFFF66"/>
                </a:solidFill>
              </a:rPr>
              <a:t>for</a:t>
            </a:r>
          </a:p>
          <a:p>
            <a:pPr>
              <a:buNone/>
            </a:pPr>
            <a:r>
              <a:rPr lang="en-NZ" sz="2100" b="1" dirty="0">
                <a:solidFill>
                  <a:srgbClr val="FFFF66"/>
                </a:solidFill>
              </a:rPr>
              <a:t> </a:t>
            </a:r>
            <a:r>
              <a:rPr lang="en-NZ" sz="2100" b="1" dirty="0" smtClean="0">
                <a:solidFill>
                  <a:srgbClr val="FFFF66"/>
                </a:solidFill>
              </a:rPr>
              <a:t>    </a:t>
            </a:r>
            <a:r>
              <a:rPr lang="en-NZ" sz="2100" b="1" dirty="0">
                <a:solidFill>
                  <a:srgbClr val="FFFF66"/>
                </a:solidFill>
              </a:rPr>
              <a:t>a laugh. Mako's younger brother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and </a:t>
            </a:r>
            <a:r>
              <a:rPr lang="en-NZ" sz="2100" b="1" dirty="0">
                <a:solidFill>
                  <a:srgbClr val="FFFF66"/>
                </a:solidFill>
              </a:rPr>
              <a:t>Pro-bending teammate, Bolin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tends </a:t>
            </a:r>
            <a:r>
              <a:rPr lang="en-NZ" sz="2100" b="1" dirty="0">
                <a:solidFill>
                  <a:srgbClr val="FFFF66"/>
                </a:solidFill>
              </a:rPr>
              <a:t>to be more laidback and </a:t>
            </a:r>
            <a:r>
              <a:rPr lang="en-NZ" sz="2100" b="1" dirty="0" smtClean="0">
                <a:solidFill>
                  <a:srgbClr val="FFFF66"/>
                </a:solidFill>
              </a:rPr>
              <a:t>likes</a:t>
            </a:r>
          </a:p>
          <a:p>
            <a:pPr>
              <a:buNone/>
            </a:pPr>
            <a:r>
              <a:rPr lang="en-NZ" sz="2100" b="1" dirty="0">
                <a:solidFill>
                  <a:srgbClr val="FFFF66"/>
                </a:solidFill>
              </a:rPr>
              <a:t> </a:t>
            </a:r>
            <a:r>
              <a:rPr lang="en-NZ" sz="2100" b="1" dirty="0" smtClean="0">
                <a:solidFill>
                  <a:srgbClr val="FFFF66"/>
                </a:solidFill>
              </a:rPr>
              <a:t>     </a:t>
            </a:r>
            <a:r>
              <a:rPr lang="en-NZ" sz="2100" b="1" dirty="0">
                <a:solidFill>
                  <a:srgbClr val="FFFF66"/>
                </a:solidFill>
              </a:rPr>
              <a:t>to have a good time. Despite their tough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childhood</a:t>
            </a:r>
            <a:r>
              <a:rPr lang="en-NZ" sz="2100" b="1" dirty="0">
                <a:solidFill>
                  <a:srgbClr val="FFFF66"/>
                </a:solidFill>
              </a:rPr>
              <a:t>, Bolin always has a </a:t>
            </a:r>
            <a:r>
              <a:rPr lang="en-NZ" sz="2100" b="1" dirty="0" smtClean="0">
                <a:solidFill>
                  <a:srgbClr val="FFFF66"/>
                </a:solidFill>
              </a:rPr>
              <a:t>smile</a:t>
            </a:r>
          </a:p>
          <a:p>
            <a:pPr>
              <a:buNone/>
            </a:pPr>
            <a:r>
              <a:rPr lang="en-NZ" sz="2100" b="1" dirty="0">
                <a:solidFill>
                  <a:srgbClr val="FFFF66"/>
                </a:solidFill>
              </a:rPr>
              <a:t> </a:t>
            </a:r>
            <a:r>
              <a:rPr lang="en-NZ" sz="2100" b="1" dirty="0" smtClean="0">
                <a:solidFill>
                  <a:srgbClr val="FFFF66"/>
                </a:solidFill>
              </a:rPr>
              <a:t>    </a:t>
            </a:r>
            <a:r>
              <a:rPr lang="en-NZ" sz="2100" b="1" dirty="0">
                <a:solidFill>
                  <a:srgbClr val="FFFF66"/>
                </a:solidFill>
              </a:rPr>
              <a:t>on his face and a lady on his arm.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In </a:t>
            </a:r>
            <a:r>
              <a:rPr lang="en-NZ" sz="2100" b="1" dirty="0">
                <a:solidFill>
                  <a:srgbClr val="FFFF66"/>
                </a:solidFill>
              </a:rPr>
              <a:t>fact, it was Bolin who </a:t>
            </a:r>
            <a:r>
              <a:rPr lang="en-NZ" sz="2100" b="1" dirty="0" smtClean="0">
                <a:solidFill>
                  <a:srgbClr val="FFFF66"/>
                </a:solidFill>
              </a:rPr>
              <a:t>was</a:t>
            </a:r>
          </a:p>
          <a:p>
            <a:pPr>
              <a:buNone/>
            </a:pPr>
            <a:r>
              <a:rPr lang="en-NZ" sz="2100" b="1" dirty="0">
                <a:solidFill>
                  <a:srgbClr val="FFFF66"/>
                </a:solidFill>
              </a:rPr>
              <a:t> </a:t>
            </a:r>
            <a:r>
              <a:rPr lang="en-NZ" sz="2100" b="1" dirty="0" smtClean="0">
                <a:solidFill>
                  <a:srgbClr val="FFFF66"/>
                </a:solidFill>
              </a:rPr>
              <a:t>    </a:t>
            </a:r>
            <a:r>
              <a:rPr lang="en-NZ" sz="2100" b="1" dirty="0">
                <a:solidFill>
                  <a:srgbClr val="FFFF66"/>
                </a:solidFill>
              </a:rPr>
              <a:t>responsible for introducing Mako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to </a:t>
            </a:r>
            <a:r>
              <a:rPr lang="en-NZ" sz="2100" b="1" dirty="0">
                <a:solidFill>
                  <a:srgbClr val="FFFF66"/>
                </a:solidFill>
              </a:rPr>
              <a:t>Korra. But Bolin is no clown. When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the </a:t>
            </a:r>
            <a:r>
              <a:rPr lang="en-NZ" sz="2100" b="1" dirty="0">
                <a:solidFill>
                  <a:srgbClr val="FFFF66"/>
                </a:solidFill>
              </a:rPr>
              <a:t>time comes to buckle down and </a:t>
            </a:r>
            <a:endParaRPr lang="en-NZ" sz="2100" b="1" dirty="0" smtClean="0">
              <a:solidFill>
                <a:srgbClr val="FFFF66"/>
              </a:solidFill>
            </a:endParaRPr>
          </a:p>
          <a:p>
            <a:pPr>
              <a:buNone/>
            </a:pPr>
            <a:r>
              <a:rPr lang="en-NZ" sz="2100" b="1" dirty="0">
                <a:solidFill>
                  <a:srgbClr val="FFFF66"/>
                </a:solidFill>
              </a:rPr>
              <a:t> </a:t>
            </a:r>
            <a:r>
              <a:rPr lang="en-NZ" sz="2100" b="1" dirty="0" smtClean="0">
                <a:solidFill>
                  <a:srgbClr val="FFFF66"/>
                </a:solidFill>
              </a:rPr>
              <a:t>   bend </a:t>
            </a:r>
            <a:r>
              <a:rPr lang="en-NZ" sz="2100" b="1" dirty="0">
                <a:solidFill>
                  <a:srgbClr val="FFFF66"/>
                </a:solidFill>
              </a:rPr>
              <a:t>some earth, this tough contender can handle his business.</a:t>
            </a:r>
          </a:p>
          <a:p>
            <a:endParaRPr lang="en-NZ" dirty="0"/>
          </a:p>
        </p:txBody>
      </p:sp>
      <p:pic>
        <p:nvPicPr>
          <p:cNvPr id="4099" name="Picture 3"/>
          <p:cNvPicPr>
            <a:picLocks noChangeAspect="1" noChangeArrowheads="1"/>
          </p:cNvPicPr>
          <p:nvPr/>
        </p:nvPicPr>
        <p:blipFill>
          <a:blip r:embed="rId3" cstate="print"/>
          <a:srcRect/>
          <a:stretch>
            <a:fillRect/>
          </a:stretch>
        </p:blipFill>
        <p:spPr bwMode="auto">
          <a:xfrm>
            <a:off x="5364088" y="1340768"/>
            <a:ext cx="3528392" cy="3857850"/>
          </a:xfrm>
          <a:prstGeom prst="rect">
            <a:avLst/>
          </a:prstGeom>
          <a:noFill/>
          <a:ln w="9525">
            <a:noFill/>
            <a:miter lim="800000"/>
            <a:headEnd/>
            <a:tailEnd/>
          </a:ln>
        </p:spPr>
      </p:pic>
    </p:spTree>
  </p:cSld>
  <p:clrMapOvr>
    <a:masterClrMapping/>
  </p:clrMapOvr>
  <p:transition spd="slow">
    <p:plu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l="51181" t="47900" r="13382"/>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FFFF66"/>
                </a:solidFill>
              </a:rPr>
              <a:t>TENZIN</a:t>
            </a:r>
            <a:endParaRPr lang="en-NZ" dirty="0">
              <a:solidFill>
                <a:srgbClr val="FFFF66"/>
              </a:solidFill>
            </a:endParaRPr>
          </a:p>
        </p:txBody>
      </p:sp>
      <p:sp>
        <p:nvSpPr>
          <p:cNvPr id="3" name="Content Placeholder 2"/>
          <p:cNvSpPr>
            <a:spLocks noGrp="1"/>
          </p:cNvSpPr>
          <p:nvPr>
            <p:ph idx="1"/>
          </p:nvPr>
        </p:nvSpPr>
        <p:spPr>
          <a:xfrm>
            <a:off x="467544" y="1124744"/>
            <a:ext cx="8229600" cy="5472608"/>
          </a:xfrm>
        </p:spPr>
        <p:txBody>
          <a:bodyPr>
            <a:normAutofit/>
          </a:bodyPr>
          <a:lstStyle/>
          <a:p>
            <a:r>
              <a:rPr lang="en-NZ" sz="1900" b="1" cap="all" dirty="0">
                <a:solidFill>
                  <a:srgbClr val="FF0000"/>
                </a:solidFill>
              </a:rPr>
              <a:t>TENZIN / AIRBENDER</a:t>
            </a:r>
          </a:p>
          <a:p>
            <a:pPr>
              <a:buNone/>
            </a:pPr>
            <a:r>
              <a:rPr lang="en-NZ" sz="1900" b="1" dirty="0" smtClean="0">
                <a:solidFill>
                  <a:srgbClr val="FF0000"/>
                </a:solidFill>
              </a:rPr>
              <a:t>       Tenzin </a:t>
            </a:r>
            <a:r>
              <a:rPr lang="en-NZ" sz="1900" b="1" dirty="0">
                <a:solidFill>
                  <a:srgbClr val="FF0000"/>
                </a:solidFill>
              </a:rPr>
              <a:t>and his wife Pema raise </a:t>
            </a:r>
            <a:r>
              <a:rPr lang="en-NZ" sz="1900" b="1" dirty="0" smtClean="0">
                <a:solidFill>
                  <a:srgbClr val="FF0000"/>
                </a:solidFill>
              </a:rPr>
              <a:t>their</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two daughters, Jinora and Ikki, and </a:t>
            </a:r>
            <a:r>
              <a:rPr lang="en-NZ" sz="1900" b="1" dirty="0" smtClean="0">
                <a:solidFill>
                  <a:srgbClr val="FF0000"/>
                </a:solidFill>
              </a:rPr>
              <a:t>son</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Meelo, on Air Temple Island. As Avatar </a:t>
            </a:r>
            <a:endParaRPr lang="en-NZ" sz="1900" b="1" dirty="0" smtClean="0">
              <a:solidFill>
                <a:srgbClr val="FF0000"/>
              </a:solidFill>
            </a:endParaRPr>
          </a:p>
          <a:p>
            <a:pPr>
              <a:buNone/>
            </a:pPr>
            <a:r>
              <a:rPr lang="en-NZ" sz="1900" b="1" dirty="0">
                <a:solidFill>
                  <a:srgbClr val="FF0000"/>
                </a:solidFill>
              </a:rPr>
              <a:t> </a:t>
            </a:r>
            <a:r>
              <a:rPr lang="en-NZ" sz="1900" b="1" dirty="0" smtClean="0">
                <a:solidFill>
                  <a:srgbClr val="FF0000"/>
                </a:solidFill>
              </a:rPr>
              <a:t>     Aang's </a:t>
            </a:r>
            <a:r>
              <a:rPr lang="en-NZ" sz="1900" b="1" dirty="0">
                <a:solidFill>
                  <a:srgbClr val="FF0000"/>
                </a:solidFill>
              </a:rPr>
              <a:t>son and an Airbender, </a:t>
            </a:r>
            <a:r>
              <a:rPr lang="en-NZ" sz="1900" b="1" dirty="0" smtClean="0">
                <a:solidFill>
                  <a:srgbClr val="FF0000"/>
                </a:solidFill>
              </a:rPr>
              <a:t>Tenzin</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carries a great responsibility on </a:t>
            </a:r>
            <a:r>
              <a:rPr lang="en-NZ" sz="1900" b="1" dirty="0" smtClean="0">
                <a:solidFill>
                  <a:srgbClr val="FF0000"/>
                </a:solidFill>
              </a:rPr>
              <a:t>his</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shoulders to continue the dream </a:t>
            </a:r>
            <a:r>
              <a:rPr lang="en-NZ" sz="1900" b="1" dirty="0" smtClean="0">
                <a:solidFill>
                  <a:srgbClr val="FF0000"/>
                </a:solidFill>
              </a:rPr>
              <a:t>of</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his father to protect not only the next </a:t>
            </a:r>
            <a:r>
              <a:rPr lang="en-NZ" sz="1900" b="1" dirty="0" smtClean="0">
                <a:solidFill>
                  <a:srgbClr val="FF0000"/>
                </a:solidFill>
              </a:rPr>
              <a:t>Avatar,</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but also Republic City. Generally </a:t>
            </a:r>
            <a:r>
              <a:rPr lang="en-NZ" sz="1900" b="1" dirty="0" smtClean="0">
                <a:solidFill>
                  <a:srgbClr val="FF0000"/>
                </a:solidFill>
              </a:rPr>
              <a:t>very</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serious and calm, Tenzin's serene </a:t>
            </a:r>
            <a:r>
              <a:rPr lang="en-NZ" sz="1900" b="1" dirty="0" smtClean="0">
                <a:solidFill>
                  <a:srgbClr val="FF0000"/>
                </a:solidFill>
              </a:rPr>
              <a:t>life</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on Air Temple Island is rocked when </a:t>
            </a:r>
            <a:r>
              <a:rPr lang="en-NZ" sz="1900" b="1" dirty="0" smtClean="0">
                <a:solidFill>
                  <a:srgbClr val="FF0000"/>
                </a:solidFill>
              </a:rPr>
              <a:t>the</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impetuous Korra moves into his home </a:t>
            </a:r>
            <a:r>
              <a:rPr lang="en-NZ" sz="1900" b="1" dirty="0" smtClean="0">
                <a:solidFill>
                  <a:srgbClr val="FF0000"/>
                </a:solidFill>
              </a:rPr>
              <a:t>to</a:t>
            </a:r>
          </a:p>
          <a:p>
            <a:pPr>
              <a:buNone/>
            </a:pPr>
            <a:r>
              <a:rPr lang="en-NZ" sz="1900" b="1" dirty="0">
                <a:solidFill>
                  <a:srgbClr val="FF0000"/>
                </a:solidFill>
              </a:rPr>
              <a:t> </a:t>
            </a:r>
            <a:r>
              <a:rPr lang="en-NZ" sz="1900" b="1" dirty="0" smtClean="0">
                <a:solidFill>
                  <a:srgbClr val="FF0000"/>
                </a:solidFill>
              </a:rPr>
              <a:t>     </a:t>
            </a:r>
            <a:r>
              <a:rPr lang="en-NZ" sz="1900" b="1" dirty="0">
                <a:solidFill>
                  <a:srgbClr val="FF0000"/>
                </a:solidFill>
              </a:rPr>
              <a:t>continue her airbending training. As Korra's teacher, </a:t>
            </a:r>
            <a:endParaRPr lang="en-NZ" sz="1900" b="1" dirty="0" smtClean="0">
              <a:solidFill>
                <a:srgbClr val="FF0000"/>
              </a:solidFill>
            </a:endParaRPr>
          </a:p>
          <a:p>
            <a:pPr>
              <a:buNone/>
            </a:pPr>
            <a:r>
              <a:rPr lang="en-NZ" sz="1900" b="1" dirty="0">
                <a:solidFill>
                  <a:srgbClr val="FF0000"/>
                </a:solidFill>
              </a:rPr>
              <a:t> </a:t>
            </a:r>
            <a:r>
              <a:rPr lang="en-NZ" sz="1900" b="1" dirty="0" smtClean="0">
                <a:solidFill>
                  <a:srgbClr val="FF0000"/>
                </a:solidFill>
              </a:rPr>
              <a:t>     Tenzin </a:t>
            </a:r>
            <a:r>
              <a:rPr lang="en-NZ" sz="1900" b="1" dirty="0">
                <a:solidFill>
                  <a:srgbClr val="FF0000"/>
                </a:solidFill>
              </a:rPr>
              <a:t>finds his patience tested time and again but he also realizes that while she has a lot to learn from him, he also has something to learn from her.</a:t>
            </a:r>
          </a:p>
          <a:p>
            <a:endParaRPr lang="en-NZ" dirty="0"/>
          </a:p>
        </p:txBody>
      </p:sp>
      <p:pic>
        <p:nvPicPr>
          <p:cNvPr id="5122" name="Picture 2"/>
          <p:cNvPicPr>
            <a:picLocks noChangeAspect="1" noChangeArrowheads="1"/>
          </p:cNvPicPr>
          <p:nvPr/>
        </p:nvPicPr>
        <p:blipFill>
          <a:blip r:embed="rId3" cstate="print"/>
          <a:srcRect/>
          <a:stretch>
            <a:fillRect/>
          </a:stretch>
        </p:blipFill>
        <p:spPr bwMode="auto">
          <a:xfrm>
            <a:off x="5508104" y="1484784"/>
            <a:ext cx="3424644" cy="3744416"/>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FF0000"/>
                </a:solidFill>
              </a:rPr>
              <a:t>CHIEF LIN BEIFONG</a:t>
            </a:r>
            <a:endParaRPr lang="en-NZ" dirty="0">
              <a:solidFill>
                <a:srgbClr val="FF0000"/>
              </a:solidFill>
            </a:endParaRPr>
          </a:p>
        </p:txBody>
      </p:sp>
      <p:sp>
        <p:nvSpPr>
          <p:cNvPr id="3" name="Content Placeholder 2"/>
          <p:cNvSpPr>
            <a:spLocks noGrp="1"/>
          </p:cNvSpPr>
          <p:nvPr>
            <p:ph idx="1"/>
          </p:nvPr>
        </p:nvSpPr>
        <p:spPr/>
        <p:txBody>
          <a:bodyPr/>
          <a:lstStyle/>
          <a:p>
            <a:r>
              <a:rPr lang="en-NZ" sz="2000" b="1" dirty="0" smtClean="0">
                <a:solidFill>
                  <a:srgbClr val="FFC000"/>
                </a:solidFill>
                <a:effectLst>
                  <a:outerShdw blurRad="38100" dist="38100" dir="2700000" algn="tl">
                    <a:srgbClr val="000000">
                      <a:alpha val="43137"/>
                    </a:srgbClr>
                  </a:outerShdw>
                </a:effectLst>
              </a:rPr>
              <a:t>CHIEF LIN BEIFONG EARTHBENDER/METALBENDER</a:t>
            </a:r>
          </a:p>
          <a:p>
            <a:pPr>
              <a:buNone/>
            </a:pPr>
            <a:r>
              <a:rPr lang="en-NZ" sz="2000" b="1" dirty="0">
                <a:solidFill>
                  <a:srgbClr val="FFC000"/>
                </a:solidFill>
              </a:rPr>
              <a:t> </a:t>
            </a:r>
            <a:r>
              <a:rPr lang="en-NZ" sz="2000" b="1" dirty="0" smtClean="0">
                <a:solidFill>
                  <a:srgbClr val="FFC000"/>
                </a:solidFill>
              </a:rPr>
              <a:t>     Her </a:t>
            </a:r>
            <a:r>
              <a:rPr lang="en-NZ" sz="2000" b="1" dirty="0">
                <a:solidFill>
                  <a:srgbClr val="FFC000"/>
                </a:solidFill>
              </a:rPr>
              <a:t>mother Toph taught Avatar Aang </a:t>
            </a:r>
            <a:endParaRPr lang="en-NZ" sz="2000" b="1" dirty="0" smtClean="0">
              <a:solidFill>
                <a:srgbClr val="FFC000"/>
              </a:solidFill>
            </a:endParaRPr>
          </a:p>
          <a:p>
            <a:pPr>
              <a:buNone/>
            </a:pPr>
            <a:r>
              <a:rPr lang="en-NZ" sz="2000" b="1" dirty="0" smtClean="0">
                <a:solidFill>
                  <a:srgbClr val="FFC000"/>
                </a:solidFill>
              </a:rPr>
              <a:t>       how </a:t>
            </a:r>
            <a:r>
              <a:rPr lang="en-NZ" sz="2000" b="1" dirty="0">
                <a:solidFill>
                  <a:srgbClr val="FFC000"/>
                </a:solidFill>
              </a:rPr>
              <a:t>to earthbend, but Chief Lin </a:t>
            </a:r>
            <a:r>
              <a:rPr lang="en-NZ" sz="2000" b="1" dirty="0" smtClean="0">
                <a:solidFill>
                  <a:srgbClr val="FFC000"/>
                </a:solidFill>
              </a:rPr>
              <a:t>Beifong</a:t>
            </a:r>
          </a:p>
          <a:p>
            <a:pPr>
              <a:buNone/>
            </a:pPr>
            <a:r>
              <a:rPr lang="en-NZ" sz="2000" b="1" dirty="0">
                <a:solidFill>
                  <a:srgbClr val="FFC000"/>
                </a:solidFill>
              </a:rPr>
              <a:t> </a:t>
            </a:r>
            <a:r>
              <a:rPr lang="en-NZ" sz="2000" b="1" dirty="0" smtClean="0">
                <a:solidFill>
                  <a:srgbClr val="FFC000"/>
                </a:solidFill>
              </a:rPr>
              <a:t>     </a:t>
            </a:r>
            <a:r>
              <a:rPr lang="en-NZ" sz="2000" b="1" dirty="0">
                <a:solidFill>
                  <a:srgbClr val="FFC000"/>
                </a:solidFill>
              </a:rPr>
              <a:t>doesn't feel any special affection </a:t>
            </a:r>
            <a:endParaRPr lang="en-NZ" sz="2000" b="1" dirty="0" smtClean="0">
              <a:solidFill>
                <a:srgbClr val="FFC000"/>
              </a:solidFill>
            </a:endParaRPr>
          </a:p>
          <a:p>
            <a:pPr>
              <a:buNone/>
            </a:pPr>
            <a:r>
              <a:rPr lang="en-NZ" sz="2000" b="1" dirty="0">
                <a:solidFill>
                  <a:srgbClr val="FFC000"/>
                </a:solidFill>
              </a:rPr>
              <a:t> </a:t>
            </a:r>
            <a:r>
              <a:rPr lang="en-NZ" sz="2000" b="1" dirty="0" smtClean="0">
                <a:solidFill>
                  <a:srgbClr val="FFC000"/>
                </a:solidFill>
              </a:rPr>
              <a:t>     for </a:t>
            </a:r>
            <a:r>
              <a:rPr lang="en-NZ" sz="2000" b="1" dirty="0">
                <a:solidFill>
                  <a:srgbClr val="FFC000"/>
                </a:solidFill>
              </a:rPr>
              <a:t>the new Avatar. In fact, this metal </a:t>
            </a:r>
            <a:r>
              <a:rPr lang="en-NZ" sz="2000" b="1" dirty="0" smtClean="0">
                <a:solidFill>
                  <a:srgbClr val="FFC000"/>
                </a:solidFill>
              </a:rPr>
              <a:t>and</a:t>
            </a:r>
          </a:p>
          <a:p>
            <a:pPr>
              <a:buNone/>
            </a:pPr>
            <a:r>
              <a:rPr lang="en-NZ" sz="2000" b="1" dirty="0">
                <a:solidFill>
                  <a:srgbClr val="FFC000"/>
                </a:solidFill>
              </a:rPr>
              <a:t> </a:t>
            </a:r>
            <a:r>
              <a:rPr lang="en-NZ" sz="2000" b="1" dirty="0" smtClean="0">
                <a:solidFill>
                  <a:srgbClr val="FFC000"/>
                </a:solidFill>
              </a:rPr>
              <a:t>     earthbending </a:t>
            </a:r>
            <a:r>
              <a:rPr lang="en-NZ" sz="2000" b="1" dirty="0">
                <a:solidFill>
                  <a:srgbClr val="FFC000"/>
                </a:solidFill>
              </a:rPr>
              <a:t>police chief sees </a:t>
            </a:r>
            <a:r>
              <a:rPr lang="en-NZ" sz="2000" b="1" dirty="0" smtClean="0">
                <a:solidFill>
                  <a:srgbClr val="FFC000"/>
                </a:solidFill>
              </a:rPr>
              <a:t>Korra's</a:t>
            </a:r>
          </a:p>
          <a:p>
            <a:pPr>
              <a:buNone/>
            </a:pPr>
            <a:r>
              <a:rPr lang="en-NZ" sz="2000" b="1" dirty="0">
                <a:solidFill>
                  <a:srgbClr val="FFC000"/>
                </a:solidFill>
              </a:rPr>
              <a:t> </a:t>
            </a:r>
            <a:r>
              <a:rPr lang="en-NZ" sz="2000" b="1" dirty="0" smtClean="0">
                <a:solidFill>
                  <a:srgbClr val="FFC000"/>
                </a:solidFill>
              </a:rPr>
              <a:t>     </a:t>
            </a:r>
            <a:r>
              <a:rPr lang="en-NZ" sz="2000" b="1" dirty="0">
                <a:solidFill>
                  <a:srgbClr val="FFC000"/>
                </a:solidFill>
              </a:rPr>
              <a:t>arrival as the biggest threat Republic City </a:t>
            </a:r>
            <a:endParaRPr lang="en-NZ" sz="2000" b="1" dirty="0" smtClean="0">
              <a:solidFill>
                <a:srgbClr val="FFC000"/>
              </a:solidFill>
            </a:endParaRPr>
          </a:p>
          <a:p>
            <a:pPr>
              <a:buNone/>
            </a:pPr>
            <a:r>
              <a:rPr lang="en-NZ" sz="2000" b="1" dirty="0">
                <a:solidFill>
                  <a:srgbClr val="FFC000"/>
                </a:solidFill>
              </a:rPr>
              <a:t> </a:t>
            </a:r>
            <a:r>
              <a:rPr lang="en-NZ" sz="2000" b="1" dirty="0" smtClean="0">
                <a:solidFill>
                  <a:srgbClr val="FFC000"/>
                </a:solidFill>
              </a:rPr>
              <a:t>     has </a:t>
            </a:r>
            <a:r>
              <a:rPr lang="en-NZ" sz="2000" b="1" dirty="0">
                <a:solidFill>
                  <a:srgbClr val="FFC000"/>
                </a:solidFill>
              </a:rPr>
              <a:t>faced in recent times. Korra's reckless </a:t>
            </a:r>
            <a:endParaRPr lang="en-NZ" sz="2000" b="1" dirty="0" smtClean="0">
              <a:solidFill>
                <a:srgbClr val="FFC000"/>
              </a:solidFill>
            </a:endParaRPr>
          </a:p>
          <a:p>
            <a:pPr>
              <a:buNone/>
            </a:pPr>
            <a:r>
              <a:rPr lang="en-NZ" sz="2000" b="1" dirty="0">
                <a:solidFill>
                  <a:srgbClr val="FFC000"/>
                </a:solidFill>
              </a:rPr>
              <a:t> </a:t>
            </a:r>
            <a:r>
              <a:rPr lang="en-NZ" sz="2000" b="1" dirty="0" smtClean="0">
                <a:solidFill>
                  <a:srgbClr val="FFC000"/>
                </a:solidFill>
              </a:rPr>
              <a:t>    ways </a:t>
            </a:r>
            <a:r>
              <a:rPr lang="en-NZ" sz="2000" b="1" dirty="0">
                <a:solidFill>
                  <a:srgbClr val="FFC000"/>
                </a:solidFill>
              </a:rPr>
              <a:t>are constantly leaving Lin </a:t>
            </a:r>
            <a:r>
              <a:rPr lang="en-NZ" sz="2000" b="1" dirty="0" smtClean="0">
                <a:solidFill>
                  <a:srgbClr val="FFC000"/>
                </a:solidFill>
              </a:rPr>
              <a:t>Beifong's streets </a:t>
            </a:r>
          </a:p>
          <a:p>
            <a:pPr>
              <a:buNone/>
            </a:pPr>
            <a:r>
              <a:rPr lang="en-NZ" sz="2000" b="1" dirty="0">
                <a:solidFill>
                  <a:srgbClr val="FFC000"/>
                </a:solidFill>
              </a:rPr>
              <a:t> </a:t>
            </a:r>
            <a:r>
              <a:rPr lang="en-NZ" sz="2000" b="1" dirty="0" smtClean="0">
                <a:solidFill>
                  <a:srgbClr val="FFC000"/>
                </a:solidFill>
              </a:rPr>
              <a:t>    in </a:t>
            </a:r>
            <a:r>
              <a:rPr lang="en-NZ" sz="2000" b="1" dirty="0">
                <a:solidFill>
                  <a:srgbClr val="FFC000"/>
                </a:solidFill>
              </a:rPr>
              <a:t>ruin, and this chief is determined to </a:t>
            </a:r>
            <a:r>
              <a:rPr lang="en-NZ" sz="2000" b="1" dirty="0" smtClean="0">
                <a:solidFill>
                  <a:srgbClr val="FFC000"/>
                </a:solidFill>
              </a:rPr>
              <a:t>push</a:t>
            </a:r>
          </a:p>
          <a:p>
            <a:pPr>
              <a:buNone/>
            </a:pPr>
            <a:r>
              <a:rPr lang="en-NZ" sz="2000" b="1" dirty="0">
                <a:solidFill>
                  <a:srgbClr val="FFC000"/>
                </a:solidFill>
              </a:rPr>
              <a:t> </a:t>
            </a:r>
            <a:r>
              <a:rPr lang="en-NZ" sz="2000" b="1" dirty="0" smtClean="0">
                <a:solidFill>
                  <a:srgbClr val="FFC000"/>
                </a:solidFill>
              </a:rPr>
              <a:t>    </a:t>
            </a:r>
            <a:r>
              <a:rPr lang="en-NZ" sz="2000" b="1" dirty="0">
                <a:solidFill>
                  <a:srgbClr val="FFC000"/>
                </a:solidFill>
              </a:rPr>
              <a:t>the Avatar out of her city.</a:t>
            </a:r>
            <a:r>
              <a:rPr lang="en-NZ" sz="2000" b="1" dirty="0" smtClean="0">
                <a:solidFill>
                  <a:srgbClr val="FFC000"/>
                </a:solidFill>
              </a:rPr>
              <a:t> </a:t>
            </a:r>
            <a:endParaRPr lang="en-NZ" sz="2000" b="1" dirty="0">
              <a:solidFill>
                <a:srgbClr val="FFC000"/>
              </a:solidFill>
            </a:endParaRPr>
          </a:p>
        </p:txBody>
      </p:sp>
      <p:pic>
        <p:nvPicPr>
          <p:cNvPr id="6146" name="Picture 2"/>
          <p:cNvPicPr>
            <a:picLocks noChangeAspect="1" noChangeArrowheads="1"/>
          </p:cNvPicPr>
          <p:nvPr/>
        </p:nvPicPr>
        <p:blipFill>
          <a:blip r:embed="rId3" cstate="print"/>
          <a:srcRect/>
          <a:stretch>
            <a:fillRect/>
          </a:stretch>
        </p:blipFill>
        <p:spPr bwMode="auto">
          <a:xfrm>
            <a:off x="5940152" y="2060848"/>
            <a:ext cx="2915816" cy="3188076"/>
          </a:xfrm>
          <a:prstGeom prst="rect">
            <a:avLst/>
          </a:prstGeom>
          <a:noFill/>
          <a:ln w="9525">
            <a:noFill/>
            <a:miter lim="800000"/>
            <a:headEnd/>
            <a:tailEnd/>
          </a:ln>
        </p:spPr>
      </p:pic>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r="3129" b="9681"/>
          <a:stretch>
            <a:fillRect/>
          </a:stretch>
        </p:blipFill>
        <p:spPr bwMode="auto">
          <a:xfrm>
            <a:off x="0" y="-1"/>
            <a:ext cx="9144000" cy="6858001"/>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solidFill>
                  <a:srgbClr val="FFC000"/>
                </a:solidFill>
              </a:rPr>
              <a:t>TARRLOCK</a:t>
            </a:r>
            <a:endParaRPr lang="en-NZ" dirty="0">
              <a:solidFill>
                <a:srgbClr val="FFC000"/>
              </a:solidFill>
            </a:endParaRPr>
          </a:p>
        </p:txBody>
      </p:sp>
      <p:sp>
        <p:nvSpPr>
          <p:cNvPr id="3" name="Content Placeholder 2"/>
          <p:cNvSpPr>
            <a:spLocks noGrp="1"/>
          </p:cNvSpPr>
          <p:nvPr>
            <p:ph idx="1"/>
          </p:nvPr>
        </p:nvSpPr>
        <p:spPr>
          <a:xfrm>
            <a:off x="467544" y="1412776"/>
            <a:ext cx="8229600" cy="5112568"/>
          </a:xfrm>
        </p:spPr>
        <p:txBody>
          <a:bodyPr>
            <a:normAutofit/>
          </a:bodyPr>
          <a:lstStyle/>
          <a:p>
            <a:r>
              <a:rPr lang="en-NZ" sz="1800" b="1" cap="all" dirty="0">
                <a:solidFill>
                  <a:srgbClr val="FFC000"/>
                </a:solidFill>
              </a:rPr>
              <a:t>TARRLOK / WATERBENDER</a:t>
            </a:r>
          </a:p>
          <a:p>
            <a:pPr>
              <a:buNone/>
            </a:pPr>
            <a:r>
              <a:rPr lang="en-NZ" sz="1900" dirty="0" smtClean="0">
                <a:solidFill>
                  <a:srgbClr val="FFC000"/>
                </a:solidFill>
              </a:rPr>
              <a:t>      The </a:t>
            </a:r>
            <a:r>
              <a:rPr lang="en-NZ" sz="1900" dirty="0">
                <a:solidFill>
                  <a:srgbClr val="FFC000"/>
                </a:solidFill>
              </a:rPr>
              <a:t>United Republic </a:t>
            </a:r>
            <a:r>
              <a:rPr lang="en-NZ" sz="1900" dirty="0" smtClean="0">
                <a:solidFill>
                  <a:srgbClr val="FFC000"/>
                </a:solidFill>
              </a:rPr>
              <a:t>Council's</a:t>
            </a:r>
          </a:p>
          <a:p>
            <a:pPr>
              <a:buNone/>
            </a:pPr>
            <a:r>
              <a:rPr lang="en-NZ" sz="1900" dirty="0">
                <a:solidFill>
                  <a:srgbClr val="FFC000"/>
                </a:solidFill>
              </a:rPr>
              <a:t> </a:t>
            </a:r>
            <a:r>
              <a:rPr lang="en-NZ" sz="1900" dirty="0" smtClean="0">
                <a:solidFill>
                  <a:srgbClr val="FFC000"/>
                </a:solidFill>
              </a:rPr>
              <a:t>     </a:t>
            </a:r>
            <a:r>
              <a:rPr lang="en-NZ" sz="1900" dirty="0">
                <a:solidFill>
                  <a:srgbClr val="FFC000"/>
                </a:solidFill>
              </a:rPr>
              <a:t>representative from the </a:t>
            </a:r>
            <a:r>
              <a:rPr lang="en-NZ" sz="1900" dirty="0" smtClean="0">
                <a:solidFill>
                  <a:srgbClr val="FFC000"/>
                </a:solidFill>
              </a:rPr>
              <a:t>Northern</a:t>
            </a:r>
          </a:p>
          <a:p>
            <a:pPr>
              <a:buNone/>
            </a:pPr>
            <a:r>
              <a:rPr lang="en-NZ" sz="1900" dirty="0">
                <a:solidFill>
                  <a:srgbClr val="FFC000"/>
                </a:solidFill>
              </a:rPr>
              <a:t> </a:t>
            </a:r>
            <a:r>
              <a:rPr lang="en-NZ" sz="1900" dirty="0" smtClean="0">
                <a:solidFill>
                  <a:srgbClr val="FFC000"/>
                </a:solidFill>
              </a:rPr>
              <a:t>      </a:t>
            </a:r>
            <a:r>
              <a:rPr lang="en-NZ" sz="1900" dirty="0">
                <a:solidFill>
                  <a:srgbClr val="FFC000"/>
                </a:solidFill>
              </a:rPr>
              <a:t>Water Tribe is an ambitious politician. </a:t>
            </a:r>
            <a:endParaRPr lang="en-NZ" sz="1900" dirty="0" smtClean="0">
              <a:solidFill>
                <a:srgbClr val="FFC000"/>
              </a:solidFill>
            </a:endParaRPr>
          </a:p>
          <a:p>
            <a:pPr>
              <a:buNone/>
            </a:pPr>
            <a:r>
              <a:rPr lang="en-NZ" sz="1900" dirty="0">
                <a:solidFill>
                  <a:srgbClr val="FFC000"/>
                </a:solidFill>
              </a:rPr>
              <a:t> </a:t>
            </a:r>
            <a:r>
              <a:rPr lang="en-NZ" sz="1900" dirty="0" smtClean="0">
                <a:solidFill>
                  <a:srgbClr val="FFC000"/>
                </a:solidFill>
              </a:rPr>
              <a:t>     To </a:t>
            </a:r>
            <a:r>
              <a:rPr lang="en-NZ" sz="1900" dirty="0">
                <a:solidFill>
                  <a:srgbClr val="FFC000"/>
                </a:solidFill>
              </a:rPr>
              <a:t>the public, he seems like </a:t>
            </a:r>
            <a:r>
              <a:rPr lang="en-NZ" sz="1900" dirty="0" smtClean="0">
                <a:solidFill>
                  <a:srgbClr val="FFC000"/>
                </a:solidFill>
              </a:rPr>
              <a:t>a</a:t>
            </a:r>
          </a:p>
          <a:p>
            <a:pPr>
              <a:buNone/>
            </a:pPr>
            <a:r>
              <a:rPr lang="en-NZ" sz="1900" dirty="0">
                <a:solidFill>
                  <a:srgbClr val="FFC000"/>
                </a:solidFill>
              </a:rPr>
              <a:t> </a:t>
            </a:r>
            <a:r>
              <a:rPr lang="en-NZ" sz="1900" dirty="0" smtClean="0">
                <a:solidFill>
                  <a:srgbClr val="FFC000"/>
                </a:solidFill>
              </a:rPr>
              <a:t>      </a:t>
            </a:r>
            <a:r>
              <a:rPr lang="en-NZ" sz="1900" dirty="0">
                <a:solidFill>
                  <a:srgbClr val="FFC000"/>
                </a:solidFill>
              </a:rPr>
              <a:t>fair-minded, likable guy who wants </a:t>
            </a:r>
            <a:endParaRPr lang="en-NZ" sz="1900" dirty="0" smtClean="0">
              <a:solidFill>
                <a:srgbClr val="FFC000"/>
              </a:solidFill>
            </a:endParaRPr>
          </a:p>
          <a:p>
            <a:pPr>
              <a:buNone/>
            </a:pPr>
            <a:r>
              <a:rPr lang="en-NZ" sz="1900" dirty="0">
                <a:solidFill>
                  <a:srgbClr val="FFC000"/>
                </a:solidFill>
              </a:rPr>
              <a:t> </a:t>
            </a:r>
            <a:r>
              <a:rPr lang="en-NZ" sz="1900" dirty="0" smtClean="0">
                <a:solidFill>
                  <a:srgbClr val="FFC000"/>
                </a:solidFill>
              </a:rPr>
              <a:t>      what's </a:t>
            </a:r>
            <a:r>
              <a:rPr lang="en-NZ" sz="1900" dirty="0">
                <a:solidFill>
                  <a:srgbClr val="FFC000"/>
                </a:solidFill>
              </a:rPr>
              <a:t>best for everyone, but </a:t>
            </a:r>
            <a:endParaRPr lang="en-NZ" sz="1900" dirty="0" smtClean="0">
              <a:solidFill>
                <a:srgbClr val="FFC000"/>
              </a:solidFill>
            </a:endParaRPr>
          </a:p>
          <a:p>
            <a:pPr>
              <a:buNone/>
            </a:pPr>
            <a:r>
              <a:rPr lang="en-NZ" sz="1900" dirty="0">
                <a:solidFill>
                  <a:srgbClr val="FFC000"/>
                </a:solidFill>
              </a:rPr>
              <a:t> </a:t>
            </a:r>
            <a:r>
              <a:rPr lang="en-NZ" sz="1900" dirty="0" smtClean="0">
                <a:solidFill>
                  <a:srgbClr val="FFC000"/>
                </a:solidFill>
              </a:rPr>
              <a:t>      behind </a:t>
            </a:r>
            <a:r>
              <a:rPr lang="en-NZ" sz="1900" dirty="0">
                <a:solidFill>
                  <a:srgbClr val="FFC000"/>
                </a:solidFill>
              </a:rPr>
              <a:t>council doors, he shows </a:t>
            </a:r>
            <a:r>
              <a:rPr lang="en-NZ" sz="1900" dirty="0" smtClean="0">
                <a:solidFill>
                  <a:srgbClr val="FFC000"/>
                </a:solidFill>
              </a:rPr>
              <a:t>his</a:t>
            </a:r>
          </a:p>
          <a:p>
            <a:pPr>
              <a:buNone/>
            </a:pPr>
            <a:r>
              <a:rPr lang="en-NZ" sz="1900" dirty="0">
                <a:solidFill>
                  <a:srgbClr val="FFC000"/>
                </a:solidFill>
              </a:rPr>
              <a:t> </a:t>
            </a:r>
            <a:r>
              <a:rPr lang="en-NZ" sz="1900" dirty="0" smtClean="0">
                <a:solidFill>
                  <a:srgbClr val="FFC000"/>
                </a:solidFill>
              </a:rPr>
              <a:t>      </a:t>
            </a:r>
            <a:r>
              <a:rPr lang="en-NZ" sz="1900" dirty="0">
                <a:solidFill>
                  <a:srgbClr val="FFC000"/>
                </a:solidFill>
              </a:rPr>
              <a:t>manipulative side. He pretends to </a:t>
            </a:r>
            <a:endParaRPr lang="en-NZ" sz="1900" dirty="0" smtClean="0">
              <a:solidFill>
                <a:srgbClr val="FFC000"/>
              </a:solidFill>
            </a:endParaRPr>
          </a:p>
          <a:p>
            <a:pPr>
              <a:buNone/>
            </a:pPr>
            <a:r>
              <a:rPr lang="en-NZ" sz="1900" dirty="0">
                <a:solidFill>
                  <a:srgbClr val="FFC000"/>
                </a:solidFill>
              </a:rPr>
              <a:t> </a:t>
            </a:r>
            <a:r>
              <a:rPr lang="en-NZ" sz="1900" dirty="0" smtClean="0">
                <a:solidFill>
                  <a:srgbClr val="FFC000"/>
                </a:solidFill>
              </a:rPr>
              <a:t>     respect </a:t>
            </a:r>
            <a:r>
              <a:rPr lang="en-NZ" sz="1900" dirty="0">
                <a:solidFill>
                  <a:srgbClr val="FFC000"/>
                </a:solidFill>
              </a:rPr>
              <a:t>the Avatar's power in </a:t>
            </a:r>
            <a:r>
              <a:rPr lang="en-NZ" sz="1900" dirty="0" smtClean="0">
                <a:solidFill>
                  <a:srgbClr val="FFC000"/>
                </a:solidFill>
              </a:rPr>
              <a:t>order</a:t>
            </a:r>
          </a:p>
          <a:p>
            <a:pPr>
              <a:buNone/>
            </a:pPr>
            <a:r>
              <a:rPr lang="en-NZ" sz="1900" dirty="0">
                <a:solidFill>
                  <a:srgbClr val="FFC000"/>
                </a:solidFill>
              </a:rPr>
              <a:t> </a:t>
            </a:r>
            <a:r>
              <a:rPr lang="en-NZ" sz="1900" dirty="0" smtClean="0">
                <a:solidFill>
                  <a:srgbClr val="FFC000"/>
                </a:solidFill>
              </a:rPr>
              <a:t>     </a:t>
            </a:r>
            <a:r>
              <a:rPr lang="en-NZ" sz="1900" dirty="0">
                <a:solidFill>
                  <a:srgbClr val="FFC000"/>
                </a:solidFill>
              </a:rPr>
              <a:t>to use her for his own political gain</a:t>
            </a:r>
            <a:r>
              <a:rPr lang="en-NZ" sz="1900" dirty="0" smtClean="0">
                <a:solidFill>
                  <a:srgbClr val="FFC000"/>
                </a:solidFill>
              </a:rPr>
              <a:t>.</a:t>
            </a:r>
          </a:p>
          <a:p>
            <a:pPr>
              <a:buNone/>
            </a:pPr>
            <a:r>
              <a:rPr lang="en-NZ" sz="1900" dirty="0">
                <a:solidFill>
                  <a:srgbClr val="FFC000"/>
                </a:solidFill>
              </a:rPr>
              <a:t> </a:t>
            </a:r>
            <a:r>
              <a:rPr lang="en-NZ" sz="1900" dirty="0" smtClean="0">
                <a:solidFill>
                  <a:srgbClr val="FFC000"/>
                </a:solidFill>
              </a:rPr>
              <a:t>     </a:t>
            </a:r>
            <a:r>
              <a:rPr lang="en-NZ" sz="1900" dirty="0">
                <a:solidFill>
                  <a:srgbClr val="FFC000"/>
                </a:solidFill>
              </a:rPr>
              <a:t>He and Tenzin have a long rivalry and </a:t>
            </a:r>
            <a:endParaRPr lang="en-NZ" sz="1900" dirty="0" smtClean="0">
              <a:solidFill>
                <a:srgbClr val="FFC000"/>
              </a:solidFill>
            </a:endParaRPr>
          </a:p>
          <a:p>
            <a:pPr>
              <a:buNone/>
            </a:pPr>
            <a:r>
              <a:rPr lang="en-NZ" sz="1900" dirty="0">
                <a:solidFill>
                  <a:srgbClr val="FFC000"/>
                </a:solidFill>
              </a:rPr>
              <a:t> </a:t>
            </a:r>
            <a:r>
              <a:rPr lang="en-NZ" sz="1900" dirty="0" smtClean="0">
                <a:solidFill>
                  <a:srgbClr val="FFC000"/>
                </a:solidFill>
              </a:rPr>
              <a:t>    rarely </a:t>
            </a:r>
            <a:r>
              <a:rPr lang="en-NZ" sz="1900" dirty="0">
                <a:solidFill>
                  <a:srgbClr val="FFC000"/>
                </a:solidFill>
              </a:rPr>
              <a:t>agree on the best way to govern Republic City.</a:t>
            </a:r>
          </a:p>
          <a:p>
            <a:endParaRPr lang="en-NZ" dirty="0"/>
          </a:p>
        </p:txBody>
      </p:sp>
      <p:pic>
        <p:nvPicPr>
          <p:cNvPr id="7170" name="Picture 2"/>
          <p:cNvPicPr>
            <a:picLocks noChangeAspect="1" noChangeArrowheads="1"/>
          </p:cNvPicPr>
          <p:nvPr/>
        </p:nvPicPr>
        <p:blipFill>
          <a:blip r:embed="rId3" cstate="print"/>
          <a:srcRect/>
          <a:stretch>
            <a:fillRect/>
          </a:stretch>
        </p:blipFill>
        <p:spPr bwMode="auto">
          <a:xfrm>
            <a:off x="5220072" y="1340768"/>
            <a:ext cx="3528392" cy="3857850"/>
          </a:xfrm>
          <a:prstGeom prst="rect">
            <a:avLst/>
          </a:prstGeom>
          <a:noFill/>
          <a:ln w="9525">
            <a:noFill/>
            <a:miter lim="800000"/>
            <a:headEnd/>
            <a:tailEnd/>
          </a:ln>
        </p:spPr>
      </p:pic>
    </p:spTree>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t>ASAMI</a:t>
            </a:r>
            <a:endParaRPr lang="en-NZ" dirty="0"/>
          </a:p>
        </p:txBody>
      </p:sp>
      <p:sp>
        <p:nvSpPr>
          <p:cNvPr id="3" name="Content Placeholder 2"/>
          <p:cNvSpPr>
            <a:spLocks noGrp="1"/>
          </p:cNvSpPr>
          <p:nvPr>
            <p:ph idx="1"/>
          </p:nvPr>
        </p:nvSpPr>
        <p:spPr/>
        <p:txBody>
          <a:bodyPr>
            <a:normAutofit/>
          </a:bodyPr>
          <a:lstStyle/>
          <a:p>
            <a:r>
              <a:rPr lang="en-NZ" sz="1800" b="1" cap="all" dirty="0" smtClean="0">
                <a:solidFill>
                  <a:srgbClr val="FFFF00"/>
                </a:solidFill>
              </a:rPr>
              <a:t>ASAMI: NONBENDER</a:t>
            </a:r>
            <a:endParaRPr lang="en-NZ" sz="1800" b="1" cap="all" dirty="0">
              <a:solidFill>
                <a:srgbClr val="FFFF00"/>
              </a:solidFill>
            </a:endParaRPr>
          </a:p>
          <a:p>
            <a:pPr>
              <a:buNone/>
            </a:pPr>
            <a:r>
              <a:rPr lang="en-NZ" sz="1800" b="1" dirty="0" smtClean="0">
                <a:solidFill>
                  <a:srgbClr val="FFFF00"/>
                </a:solidFill>
              </a:rPr>
              <a:t>       As </a:t>
            </a:r>
            <a:r>
              <a:rPr lang="en-NZ" sz="1800" b="1" dirty="0">
                <a:solidFill>
                  <a:srgbClr val="FFFF00"/>
                </a:solidFill>
              </a:rPr>
              <a:t>the daughter of Hiroshi Sato, </a:t>
            </a:r>
            <a:r>
              <a:rPr lang="en-NZ" sz="1800" b="1" dirty="0" smtClean="0">
                <a:solidFill>
                  <a:srgbClr val="FFFF00"/>
                </a:solidFill>
              </a:rPr>
              <a:t>Asami</a:t>
            </a:r>
          </a:p>
          <a:p>
            <a:pPr>
              <a:buNone/>
            </a:pPr>
            <a:r>
              <a:rPr lang="en-NZ" sz="1800" b="1" dirty="0" smtClean="0">
                <a:solidFill>
                  <a:srgbClr val="FFFF00"/>
                </a:solidFill>
              </a:rPr>
              <a:t>       has </a:t>
            </a:r>
            <a:r>
              <a:rPr lang="en-NZ" sz="1800" b="1" dirty="0">
                <a:solidFill>
                  <a:srgbClr val="FFFF00"/>
                </a:solidFill>
              </a:rPr>
              <a:t>lived a life of luxury. But don't let </a:t>
            </a:r>
            <a:r>
              <a:rPr lang="en-NZ" sz="1800" b="1" dirty="0" smtClean="0">
                <a:solidFill>
                  <a:srgbClr val="FFFF00"/>
                </a:solidFill>
              </a:rPr>
              <a:t>her</a:t>
            </a:r>
          </a:p>
          <a:p>
            <a:pPr>
              <a:buNone/>
            </a:pPr>
            <a:r>
              <a:rPr lang="en-NZ" sz="1800" b="1" dirty="0">
                <a:solidFill>
                  <a:srgbClr val="FFFF00"/>
                </a:solidFill>
              </a:rPr>
              <a:t> </a:t>
            </a:r>
            <a:r>
              <a:rPr lang="en-NZ" sz="1800" b="1" dirty="0" smtClean="0">
                <a:solidFill>
                  <a:srgbClr val="FFFF00"/>
                </a:solidFill>
              </a:rPr>
              <a:t>     </a:t>
            </a:r>
            <a:r>
              <a:rPr lang="en-NZ" sz="1800" b="1" dirty="0">
                <a:solidFill>
                  <a:srgbClr val="FFFF00"/>
                </a:solidFill>
              </a:rPr>
              <a:t>fancy fashions and polite manners fool you</a:t>
            </a:r>
            <a:r>
              <a:rPr lang="en-NZ" sz="1800" b="1" dirty="0" smtClean="0">
                <a:solidFill>
                  <a:srgbClr val="FFFF00"/>
                </a:solidFill>
              </a:rPr>
              <a:t>.</a:t>
            </a:r>
          </a:p>
          <a:p>
            <a:pPr>
              <a:buNone/>
            </a:pPr>
            <a:r>
              <a:rPr lang="en-NZ" sz="1800" b="1" dirty="0">
                <a:solidFill>
                  <a:srgbClr val="FFFF00"/>
                </a:solidFill>
              </a:rPr>
              <a:t> </a:t>
            </a:r>
            <a:r>
              <a:rPr lang="en-NZ" sz="1800" b="1" dirty="0" smtClean="0">
                <a:solidFill>
                  <a:srgbClr val="FFFF00"/>
                </a:solidFill>
              </a:rPr>
              <a:t>     </a:t>
            </a:r>
            <a:r>
              <a:rPr lang="en-NZ" sz="1800" b="1" dirty="0">
                <a:solidFill>
                  <a:srgbClr val="FFFF00"/>
                </a:solidFill>
              </a:rPr>
              <a:t>Asami has a tough side too</a:t>
            </a:r>
            <a:r>
              <a:rPr lang="en-NZ" sz="1800" b="1" dirty="0" smtClean="0">
                <a:solidFill>
                  <a:srgbClr val="FFFF00"/>
                </a:solidFill>
              </a:rPr>
              <a:t>.</a:t>
            </a:r>
          </a:p>
          <a:p>
            <a:pPr>
              <a:buNone/>
            </a:pPr>
            <a:r>
              <a:rPr lang="en-NZ" sz="1800" b="1" dirty="0">
                <a:solidFill>
                  <a:srgbClr val="FFFF00"/>
                </a:solidFill>
              </a:rPr>
              <a:t> </a:t>
            </a:r>
            <a:r>
              <a:rPr lang="en-NZ" sz="1800" b="1" dirty="0" smtClean="0">
                <a:solidFill>
                  <a:srgbClr val="FFFF00"/>
                </a:solidFill>
              </a:rPr>
              <a:t>    She's </a:t>
            </a:r>
            <a:r>
              <a:rPr lang="en-NZ" sz="1800" b="1" dirty="0">
                <a:solidFill>
                  <a:srgbClr val="FFFF00"/>
                </a:solidFill>
              </a:rPr>
              <a:t>an expert driver and not afraid </a:t>
            </a:r>
            <a:endParaRPr lang="en-NZ" sz="1800" b="1" dirty="0" smtClean="0">
              <a:solidFill>
                <a:srgbClr val="FFFF00"/>
              </a:solidFill>
            </a:endParaRPr>
          </a:p>
          <a:p>
            <a:pPr>
              <a:buNone/>
            </a:pPr>
            <a:r>
              <a:rPr lang="en-NZ" sz="1800" b="1" dirty="0">
                <a:solidFill>
                  <a:srgbClr val="FFFF00"/>
                </a:solidFill>
              </a:rPr>
              <a:t> </a:t>
            </a:r>
            <a:r>
              <a:rPr lang="en-NZ" sz="1800" b="1" dirty="0" smtClean="0">
                <a:solidFill>
                  <a:srgbClr val="FFFF00"/>
                </a:solidFill>
              </a:rPr>
              <a:t>     to </a:t>
            </a:r>
            <a:r>
              <a:rPr lang="en-NZ" sz="1800" b="1" dirty="0">
                <a:solidFill>
                  <a:srgbClr val="FFFF00"/>
                </a:solidFill>
              </a:rPr>
              <a:t>mix it up on the racetrack. And she's </a:t>
            </a:r>
            <a:r>
              <a:rPr lang="en-NZ" sz="1800" b="1" dirty="0" smtClean="0">
                <a:solidFill>
                  <a:srgbClr val="FFFF00"/>
                </a:solidFill>
              </a:rPr>
              <a:t>had</a:t>
            </a:r>
          </a:p>
          <a:p>
            <a:pPr>
              <a:buNone/>
            </a:pPr>
            <a:r>
              <a:rPr lang="en-NZ" sz="1800" b="1" dirty="0">
                <a:solidFill>
                  <a:srgbClr val="FFFF00"/>
                </a:solidFill>
              </a:rPr>
              <a:t> </a:t>
            </a:r>
            <a:r>
              <a:rPr lang="en-NZ" sz="1800" b="1" dirty="0" smtClean="0">
                <a:solidFill>
                  <a:srgbClr val="FFFF00"/>
                </a:solidFill>
              </a:rPr>
              <a:t>    </a:t>
            </a:r>
            <a:r>
              <a:rPr lang="en-NZ" sz="1800" b="1" dirty="0"/>
              <a:t>the</a:t>
            </a:r>
            <a:r>
              <a:rPr lang="en-NZ" sz="1800" b="1" dirty="0">
                <a:solidFill>
                  <a:srgbClr val="FFFF00"/>
                </a:solidFill>
              </a:rPr>
              <a:t> </a:t>
            </a:r>
            <a:r>
              <a:rPr lang="en-NZ" sz="1800" b="1" dirty="0"/>
              <a:t>best</a:t>
            </a:r>
            <a:r>
              <a:rPr lang="en-NZ" sz="1800" b="1" dirty="0">
                <a:solidFill>
                  <a:srgbClr val="FFFF00"/>
                </a:solidFill>
              </a:rPr>
              <a:t> self-</a:t>
            </a:r>
            <a:r>
              <a:rPr lang="en-NZ" sz="1800" b="1" dirty="0" err="1">
                <a:solidFill>
                  <a:srgbClr val="FFFF00"/>
                </a:solidFill>
              </a:rPr>
              <a:t>defense</a:t>
            </a:r>
            <a:r>
              <a:rPr lang="en-NZ" sz="1800" b="1" dirty="0">
                <a:solidFill>
                  <a:srgbClr val="FFFF00"/>
                </a:solidFill>
              </a:rPr>
              <a:t> training money can </a:t>
            </a:r>
            <a:r>
              <a:rPr lang="en-NZ" sz="1800" b="1" dirty="0" smtClean="0">
                <a:solidFill>
                  <a:srgbClr val="FFFF00"/>
                </a:solidFill>
              </a:rPr>
              <a:t>buy.</a:t>
            </a:r>
          </a:p>
          <a:p>
            <a:pPr>
              <a:buNone/>
            </a:pPr>
            <a:r>
              <a:rPr lang="en-NZ" sz="1800" b="1" dirty="0">
                <a:solidFill>
                  <a:srgbClr val="FFFF00"/>
                </a:solidFill>
              </a:rPr>
              <a:t> </a:t>
            </a:r>
            <a:r>
              <a:rPr lang="en-NZ" sz="1800" b="1" dirty="0" smtClean="0">
                <a:solidFill>
                  <a:srgbClr val="FFFF00"/>
                </a:solidFill>
              </a:rPr>
              <a:t>    She's </a:t>
            </a:r>
            <a:r>
              <a:rPr lang="en-NZ" sz="1800" b="1" dirty="0">
                <a:solidFill>
                  <a:srgbClr val="FFFF00"/>
                </a:solidFill>
              </a:rPr>
              <a:t>also a big fan of Pro-bending </a:t>
            </a:r>
            <a:endParaRPr lang="en-NZ" sz="1800" b="1" dirty="0" smtClean="0">
              <a:solidFill>
                <a:srgbClr val="FFFF00"/>
              </a:solidFill>
            </a:endParaRPr>
          </a:p>
          <a:p>
            <a:pPr>
              <a:buNone/>
            </a:pPr>
            <a:r>
              <a:rPr lang="en-NZ" sz="1800" b="1" dirty="0">
                <a:solidFill>
                  <a:srgbClr val="FFFF00"/>
                </a:solidFill>
              </a:rPr>
              <a:t> </a:t>
            </a:r>
            <a:r>
              <a:rPr lang="en-NZ" sz="1800" b="1" dirty="0" smtClean="0">
                <a:solidFill>
                  <a:srgbClr val="FFFF00"/>
                </a:solidFill>
              </a:rPr>
              <a:t>    and </a:t>
            </a:r>
            <a:r>
              <a:rPr lang="en-NZ" sz="1800" b="1" dirty="0">
                <a:solidFill>
                  <a:srgbClr val="FFFF00"/>
                </a:solidFill>
              </a:rPr>
              <a:t>goes to every match</a:t>
            </a:r>
            <a:r>
              <a:rPr lang="en-NZ" sz="1800" b="1" dirty="0" smtClean="0">
                <a:solidFill>
                  <a:srgbClr val="FFFF00"/>
                </a:solidFill>
              </a:rPr>
              <a:t>. She’s  a nonbender</a:t>
            </a:r>
          </a:p>
          <a:p>
            <a:pPr>
              <a:buNone/>
            </a:pPr>
            <a:r>
              <a:rPr lang="en-NZ" sz="1800" b="1" dirty="0">
                <a:solidFill>
                  <a:srgbClr val="FFFF00"/>
                </a:solidFill>
              </a:rPr>
              <a:t> </a:t>
            </a:r>
            <a:r>
              <a:rPr lang="en-NZ" sz="1800" b="1" dirty="0" smtClean="0">
                <a:solidFill>
                  <a:srgbClr val="FFFF00"/>
                </a:solidFill>
              </a:rPr>
              <a:t>    and supports bending unlike many </a:t>
            </a:r>
          </a:p>
          <a:p>
            <a:pPr>
              <a:buNone/>
            </a:pPr>
            <a:r>
              <a:rPr lang="en-NZ" sz="1800" b="1" dirty="0">
                <a:solidFill>
                  <a:srgbClr val="FFFF00"/>
                </a:solidFill>
              </a:rPr>
              <a:t> </a:t>
            </a:r>
            <a:r>
              <a:rPr lang="en-NZ" sz="1800" b="1" dirty="0" smtClean="0">
                <a:solidFill>
                  <a:srgbClr val="FFFF00"/>
                </a:solidFill>
              </a:rPr>
              <a:t>    other nonbenders. Her mother was killed by a firebender</a:t>
            </a:r>
            <a:endParaRPr lang="en-NZ" sz="1800" b="1" dirty="0">
              <a:solidFill>
                <a:srgbClr val="FFFF00"/>
              </a:solidFill>
            </a:endParaRPr>
          </a:p>
        </p:txBody>
      </p:sp>
      <p:pic>
        <p:nvPicPr>
          <p:cNvPr id="8194" name="Picture 2"/>
          <p:cNvPicPr>
            <a:picLocks noChangeAspect="1" noChangeArrowheads="1"/>
          </p:cNvPicPr>
          <p:nvPr/>
        </p:nvPicPr>
        <p:blipFill>
          <a:blip r:embed="rId3" cstate="print"/>
          <a:srcRect/>
          <a:stretch>
            <a:fillRect/>
          </a:stretch>
        </p:blipFill>
        <p:spPr bwMode="auto">
          <a:xfrm>
            <a:off x="5292080" y="1484784"/>
            <a:ext cx="3312368" cy="3621656"/>
          </a:xfrm>
          <a:prstGeom prst="rect">
            <a:avLst/>
          </a:prstGeom>
          <a:noFill/>
          <a:ln w="9525">
            <a:noFill/>
            <a:miter lim="800000"/>
            <a:headEnd/>
            <a:tailEnd/>
          </a:ln>
        </p:spPr>
      </p:pic>
    </p:spTree>
  </p:cSld>
  <p:clrMapOvr>
    <a:masterClrMapping/>
  </p:clrMapOvr>
  <p:transition spd="slow">
    <p:pull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TotalTime>
  <Words>1320</Words>
  <Application>Microsoft Office PowerPoint</Application>
  <PresentationFormat>On-screen Show (4:3)</PresentationFormat>
  <Paragraphs>153</Paragraphs>
  <Slides>15</Slides>
  <Notes>1</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The Legend of Korra</vt:lpstr>
      <vt:lpstr>About the show:</vt:lpstr>
      <vt:lpstr>CHARACTERS: KORRA</vt:lpstr>
      <vt:lpstr>MAKO</vt:lpstr>
      <vt:lpstr>BOLIN</vt:lpstr>
      <vt:lpstr>TENZIN</vt:lpstr>
      <vt:lpstr>CHIEF LIN BEIFONG</vt:lpstr>
      <vt:lpstr>TARRLOCK</vt:lpstr>
      <vt:lpstr>ASAMI</vt:lpstr>
      <vt:lpstr>AMON</vt:lpstr>
      <vt:lpstr>NAGA</vt:lpstr>
      <vt:lpstr>PABU</vt:lpstr>
      <vt:lpstr>RATING:</vt:lpstr>
      <vt:lpstr>DID YOU KNOW??</vt:lpstr>
      <vt:lpstr>THANKS FOR WATCHING!!!</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Heroes of Olympus</dc:title>
  <dc:creator>Akosita</dc:creator>
  <cp:lastModifiedBy>Akosita</cp:lastModifiedBy>
  <cp:revision>24</cp:revision>
  <dcterms:created xsi:type="dcterms:W3CDTF">2012-12-10T04:08:57Z</dcterms:created>
  <dcterms:modified xsi:type="dcterms:W3CDTF">2012-12-10T18:44:48Z</dcterms:modified>
</cp:coreProperties>
</file>